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9" r:id="rId4"/>
    <p:sldId id="264" r:id="rId5"/>
    <p:sldId id="261" r:id="rId6"/>
    <p:sldId id="263" r:id="rId7"/>
    <p:sldId id="265" r:id="rId8"/>
    <p:sldId id="266" r:id="rId9"/>
    <p:sldId id="269" r:id="rId10"/>
    <p:sldId id="270" r:id="rId11"/>
    <p:sldId id="271" r:id="rId12"/>
    <p:sldId id="272" r:id="rId13"/>
    <p:sldId id="274" r:id="rId14"/>
    <p:sldId id="260" r:id="rId15"/>
    <p:sldId id="277" r:id="rId16"/>
    <p:sldId id="278" r:id="rId17"/>
    <p:sldId id="276" r:id="rId18"/>
    <p:sldId id="279" r:id="rId19"/>
    <p:sldId id="281" r:id="rId20"/>
    <p:sldId id="280" r:id="rId21"/>
    <p:sldId id="295" r:id="rId22"/>
    <p:sldId id="285" r:id="rId23"/>
    <p:sldId id="282" r:id="rId24"/>
    <p:sldId id="283" r:id="rId25"/>
    <p:sldId id="284" r:id="rId26"/>
    <p:sldId id="286" r:id="rId27"/>
    <p:sldId id="287" r:id="rId28"/>
    <p:sldId id="292" r:id="rId29"/>
    <p:sldId id="291" r:id="rId30"/>
    <p:sldId id="293" r:id="rId31"/>
    <p:sldId id="258" r:id="rId32"/>
    <p:sldId id="288" r:id="rId33"/>
    <p:sldId id="289" r:id="rId34"/>
    <p:sldId id="290" r:id="rId35"/>
  </p:sldIdLst>
  <p:sldSz cx="12188825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99" autoAdjust="0"/>
  </p:normalViewPr>
  <p:slideViewPr>
    <p:cSldViewPr>
      <p:cViewPr varScale="1">
        <p:scale>
          <a:sx n="99" d="100"/>
          <a:sy n="99" d="100"/>
        </p:scale>
        <p:origin x="96" y="4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973E54F-8C44-4461-AD06-2D7521CECB13}" type="datetime1">
              <a:rPr lang="de-DE" smtClean="0"/>
              <a:t>20.04.2019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D2D363-51C7-4D33-9CF9-432E1A762C62}" type="datetime1">
              <a:rPr lang="de-DE" smtClean="0"/>
              <a:t>20.04.2019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082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6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9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ihand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7" name="Linie" descr="Liniengrafik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3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4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5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6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7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8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de-DE" dirty="0"/>
              <a:t>Textmasterformate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7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5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6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7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8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9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0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41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523411" y="6400801"/>
            <a:ext cx="1155701" cy="276226"/>
          </a:xfrm>
        </p:spPr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255" name="Linie" descr="Liniengrafik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ihand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7" name="Freihand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8" name="Freihand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59" name="Freihand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0" name="Freihand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1" name="Freihand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2" name="Freihand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3" name="Freihand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4" name="Freihand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5" name="Freihand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6" name="Freihand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7" name="Freihand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8" name="Freihand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69" name="Freihand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0" name="Freihand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1" name="Freihand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2" name="Freihand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3" name="Freihand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4" name="Freihand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5" name="Freihand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6" name="Freihand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7" name="Freihand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8" name="Freihand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79" name="Freihand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0" name="Freihand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1" name="Freihand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2" name="Freihand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3" name="Freihand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4" name="Freihand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5" name="Freihand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6" name="Freihand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7" name="Freihand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8" name="Freihand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89" name="Freihand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0" name="Freihand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1" name="Freihand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2" name="Freihand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3" name="Freihand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4" name="Freihand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5" name="Freihand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6" name="Freihand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7" name="Freihand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8" name="Freihand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299" name="Freihand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0" name="Freihand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1" name="Freihand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2" name="Freihand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3" name="Freihand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4" name="Freihand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5" name="Freihand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6" name="Freihand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7" name="Freihand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8" name="Freihand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09" name="Freihand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0" name="Freihand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1" name="Freihand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2" name="Freihand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3" name="Freihand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4" name="Freihand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5" name="Freihand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6" name="Freihand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7" name="Freihand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8" name="Freihand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19" name="Freihand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0" name="Freihand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1" name="Freihand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2" name="Freihand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3" name="Freihand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4" name="Freihand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5" name="Freihand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6" name="Freihand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7" name="Freihand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8" name="Freihand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29" name="Freihand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0" name="Freihand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1" name="Freihand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2" name="Freihand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3" name="Freihand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4" name="Freihand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5" name="Freihand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6" name="Freihand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7" name="Freihand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8" name="Freihand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39" name="Freihand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0" name="Freihand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1" name="Freihand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2" name="Freihand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3" name="Freihand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4" name="Freihand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5" name="Freihand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6" name="Freihand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7" name="Freihand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8" name="Freihand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49" name="Freihand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0" name="Freihand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1" name="Freihand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2" name="Freihand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3" name="Freihand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4" name="Freihand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5" name="Freihand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6" name="Freihand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7" name="Freihand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8" name="Freihand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59" name="Freihand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0" name="Freihand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1" name="Freihand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2" name="Freihand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3" name="Freihand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4" name="Freihand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5" name="Freihand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6" name="Freihand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7" name="Freihand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8" name="Freihand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69" name="Freihand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0" name="Freihand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1" name="Freihand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2" name="Freihand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3" name="Freihand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4" name="Freihand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5" name="Freihand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6" name="Freihand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7" name="Freihand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378" name="Freihand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8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60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ihand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1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2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3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4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5" name="Inhaltsplatzhalter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156" name="Linie" descr="Liniengrafik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ihand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8" name="Freihand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59" name="Freihand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0" name="Freihand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1" name="Freihand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2" name="Freihand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3" name="Freihand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4" name="Freihand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5" name="Freihand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6" name="Freihand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7" name="Freihand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8" name="Freihand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69" name="Freihand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0" name="Freihand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1" name="Freihand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2" name="Freihand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3" name="Freihand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4" name="Freihand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5" name="Freihand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6" name="Freihand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7" name="Freihand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8" name="Freihand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79" name="Freihand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0" name="Freihand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1" name="Freihand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2" name="Freihand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3" name="Freihand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4" name="Freihand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5" name="Freihand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6" name="Freihand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7" name="Freihand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8" name="Freihand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89" name="Freihand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0" name="Freihand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1" name="Freihand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2" name="Freihand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3" name="Freihand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4" name="Freihand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5" name="Freihand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6" name="Freihand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7" name="Freihand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8" name="Freihand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199" name="Freihand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0" name="Freihand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1" name="Freihand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2" name="Freihand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3" name="Freihand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4" name="Freihand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5" name="Freihand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6" name="Freihand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7" name="Freihand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8" name="Freihand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09" name="Freihand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0" name="Freihand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1" name="Freihand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2" name="Freihand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3" name="Freihand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4" name="Freihand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5" name="Freihand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6" name="Freihand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7" name="Freihand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8" name="Freihand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19" name="Freihand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0" name="Freihand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1" name="Freihand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2" name="Freihand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3" name="Freihand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4" name="Freihand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5" name="Freihand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6" name="Freihand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7" name="Freihand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8" name="Freihand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29" name="Freihand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  <p:sp>
          <p:nvSpPr>
            <p:cNvPr id="230" name="Freihand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>
                <a:ln>
                  <a:noFill/>
                </a:ln>
              </a:endParaRPr>
            </a:p>
          </p:txBody>
        </p:sp>
      </p:grp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grpSp>
        <p:nvGrpSpPr>
          <p:cNvPr id="615" name="Rahmen" descr="Kastengrafik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pe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pe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pe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pe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pe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pe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614" name="Rahmen" descr="Kastengrafik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pe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pe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ihand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ihand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ihand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pe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ihand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ihand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ihand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pe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pe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ihand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ihand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ihand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ihand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ihand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ihand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ihand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ihand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ihand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ihand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ihand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ihand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ihand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ihand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ihand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ihand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ihand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ihand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ihand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ihand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ihand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ihand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ihand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ihand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ihand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ihand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ihand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ihand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ihand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ihand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ihand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ihand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ihand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ihand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ihand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ihand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ihand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ihand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ihand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ihand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ihand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ihand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ihand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ihand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ihand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ihand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ihand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ihand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ihand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ihand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ihand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ihand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ihand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ihand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ihand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ihand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ihand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ihand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ihand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ihand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ihand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ihand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ihand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ihand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ihand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ihand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ihand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ihand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ihand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ihand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ihand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ihand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ihand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ihand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pe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ihand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ihand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ihand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ihand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ihand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ihand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ihand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ihand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ihand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ihand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ihand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ihand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ihand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ihand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ihand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ihand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ihand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ihand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ihand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ihand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ihand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ihand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ihand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ihand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ihand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ihand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ihand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ihand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ihand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ihand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ihand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ihand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ihand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ihand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ihand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ihand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ihand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ihand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ihand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ihand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ihand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ihand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ihand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ihand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ihand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ihand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ihand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ihand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ihand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ihand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ihand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ihand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ihand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ihand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ihand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ihand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ihand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ihand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ihand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ihand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ihand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ihand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ihand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ihand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ihand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ihand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ihand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ihand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ihand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ihand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ihand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ihand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ihand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ihand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de-DE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://tinyurl.com/y2luokhv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si.physik.kit.edu/downloads/Holografie_komplett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svg"/><Relationship Id="rId7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digitalcamera.com/technology_guides/cmos-image-sensor-what-is-it-and-how-does-it-work-62586" TargetMode="External"/><Relationship Id="rId2" Type="http://schemas.openxmlformats.org/officeDocument/2006/relationships/hyperlink" Target="http://www.dronesglobe.com/wp-content/uploads/2018/02/CCD-vs-CMOS-sensors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ph.ed.ac.uk/~wjh/teaching/mo/slides/slms/slm.pd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nx.org/contents/dP0ocxV9@1.455:9XJTv1hr@2/Holograph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Holografie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Eine Einführung von Steven Becker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F7671-9653-4DF4-85B4-D8C461A7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schaut ein Holograms aus?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DC22C5-6F8B-4344-86BA-BB4E984F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10764687" cy="276226"/>
          </a:xfrm>
        </p:spPr>
        <p:txBody>
          <a:bodyPr/>
          <a:lstStyle/>
          <a:p>
            <a:r>
              <a:rPr lang="en-US" sz="1000" dirty="0"/>
              <a:t>Holographic Studios, </a:t>
            </a:r>
            <a:r>
              <a:rPr lang="en-US" sz="1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http://tinyurl.com/y2luokhv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2A73D8-7D6F-48B7-9086-8803D62A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10</a:t>
            </a:fld>
            <a:endParaRPr lang="de-DE" dirty="0"/>
          </a:p>
        </p:txBody>
      </p:sp>
      <p:pic>
        <p:nvPicPr>
          <p:cNvPr id="7" name="Grafik 6" descr="Ein Bild, das Monitor, Fernsehen, Bildschirm, Katze enthält.&#10;&#10;Automatisch generierte Beschreibung">
            <a:extLst>
              <a:ext uri="{FF2B5EF4-FFF2-40B4-BE49-F238E27FC236}">
                <a16:creationId xmlns:a16="http://schemas.microsoft.com/office/drawing/2014/main" id="{691E9EFB-93AF-4CB2-AB59-A26D2540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1628800"/>
            <a:ext cx="5058562" cy="40468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7C8B74D-95D6-4DEE-B2F2-C6060F9E2734}"/>
              </a:ext>
            </a:extLst>
          </p:cNvPr>
          <p:cNvSpPr txBox="1"/>
          <p:nvPr/>
        </p:nvSpPr>
        <p:spPr>
          <a:xfrm>
            <a:off x="4128970" y="5720515"/>
            <a:ext cx="393088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Darstellung eines Holograms.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061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F97E-2E5E-49F2-BA8E-451CE346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Weißlichtholografie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C50EF-2FD8-438B-9E76-AC0909C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224794"/>
            <a:ext cx="7596334" cy="452233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Springer, 2013 </a:t>
            </a:r>
          </a:p>
          <a:p>
            <a:r>
              <a:rPr lang="de-DE" dirty="0"/>
              <a:t>Karlsruhe Institute </a:t>
            </a:r>
            <a:r>
              <a:rPr lang="de-DE" dirty="0" err="1"/>
              <a:t>of</a:t>
            </a:r>
            <a:r>
              <a:rPr lang="de-DE" dirty="0"/>
              <a:t> Technology, </a:t>
            </a:r>
            <a:r>
              <a:rPr lang="en-US" dirty="0" err="1"/>
              <a:t>Holografie</a:t>
            </a:r>
            <a:r>
              <a:rPr lang="en-US" dirty="0"/>
              <a:t>,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https://psi.physik.kit.edu/downloads/Holografie_komplett.pdf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EFC0-7A39-4B05-BC95-3E42C95F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88EF7FB-C371-4388-98D9-A4C1494A889B}"/>
              </a:ext>
            </a:extLst>
          </p:cNvPr>
          <p:cNvSpPr/>
          <p:nvPr/>
        </p:nvSpPr>
        <p:spPr>
          <a:xfrm rot="5400000">
            <a:off x="5872801" y="1166686"/>
            <a:ext cx="443222" cy="48965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5DD6926-7BFF-46B9-8630-54203F5A6B7F}"/>
              </a:ext>
            </a:extLst>
          </p:cNvPr>
          <p:cNvCxnSpPr>
            <a:cxnSpLocks/>
          </p:cNvCxnSpPr>
          <p:nvPr/>
        </p:nvCxnSpPr>
        <p:spPr>
          <a:xfrm flipV="1">
            <a:off x="5950396" y="4178923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9A7AC48-072B-4399-9614-B81A969C36F0}"/>
              </a:ext>
            </a:extLst>
          </p:cNvPr>
          <p:cNvSpPr txBox="1"/>
          <p:nvPr/>
        </p:nvSpPr>
        <p:spPr>
          <a:xfrm>
            <a:off x="9190756" y="4781362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C923ABD-C4D5-4700-95DF-9CAB1DA78C13}"/>
              </a:ext>
            </a:extLst>
          </p:cNvPr>
          <p:cNvCxnSpPr>
            <a:cxnSpLocks/>
          </p:cNvCxnSpPr>
          <p:nvPr/>
        </p:nvCxnSpPr>
        <p:spPr>
          <a:xfrm>
            <a:off x="5950396" y="1844824"/>
            <a:ext cx="0" cy="1224136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6B5CF69-2D64-45A1-9256-5574A8AD6AC3}"/>
              </a:ext>
            </a:extLst>
          </p:cNvPr>
          <p:cNvSpPr txBox="1"/>
          <p:nvPr/>
        </p:nvSpPr>
        <p:spPr>
          <a:xfrm>
            <a:off x="8956800" y="2326640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F42D42-E071-4A26-8728-A3029D251741}"/>
              </a:ext>
            </a:extLst>
          </p:cNvPr>
          <p:cNvSpPr/>
          <p:nvPr/>
        </p:nvSpPr>
        <p:spPr>
          <a:xfrm>
            <a:off x="3646139" y="3443410"/>
            <a:ext cx="4896544" cy="4571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FF105E8-C0FE-43DA-99A5-B5606C1AAFD8}"/>
              </a:ext>
            </a:extLst>
          </p:cNvPr>
          <p:cNvSpPr/>
          <p:nvPr/>
        </p:nvSpPr>
        <p:spPr>
          <a:xfrm>
            <a:off x="3646139" y="3550296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D95426F-2B0F-43D2-BBAC-5D2F303D8A96}"/>
              </a:ext>
            </a:extLst>
          </p:cNvPr>
          <p:cNvSpPr/>
          <p:nvPr/>
        </p:nvSpPr>
        <p:spPr>
          <a:xfrm>
            <a:off x="3646139" y="3657204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DE80848-4CAC-4853-B5F9-376A2AD5461A}"/>
              </a:ext>
            </a:extLst>
          </p:cNvPr>
          <p:cNvSpPr/>
          <p:nvPr/>
        </p:nvSpPr>
        <p:spPr>
          <a:xfrm>
            <a:off x="3646139" y="3759835"/>
            <a:ext cx="4896544" cy="46992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5860FB7-4B5C-4FF8-8758-E8F1B9C9C339}"/>
              </a:ext>
            </a:extLst>
          </p:cNvPr>
          <p:cNvSpPr txBox="1"/>
          <p:nvPr/>
        </p:nvSpPr>
        <p:spPr>
          <a:xfrm>
            <a:off x="9220352" y="3337930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603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8F97E-2E5E-49F2-BA8E-451CE346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Weißlichtholografie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CC50EF-2FD8-438B-9E76-AC0909CD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2,Springer,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4AEFC0-7A39-4B05-BC95-3E42C95F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12</a:t>
            </a:fld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6B5CF69-2D64-45A1-9256-5574A8AD6AC3}"/>
              </a:ext>
            </a:extLst>
          </p:cNvPr>
          <p:cNvSpPr txBox="1"/>
          <p:nvPr/>
        </p:nvSpPr>
        <p:spPr>
          <a:xfrm>
            <a:off x="1495628" y="3477148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6A3E8D34-E55D-43D3-8B72-EB6B6E4C0CFC}"/>
              </a:ext>
            </a:extLst>
          </p:cNvPr>
          <p:cNvGrpSpPr/>
          <p:nvPr/>
        </p:nvGrpSpPr>
        <p:grpSpPr>
          <a:xfrm>
            <a:off x="3558787" y="4515942"/>
            <a:ext cx="4896545" cy="443222"/>
            <a:chOff x="3646139" y="3393347"/>
            <a:chExt cx="4896545" cy="44322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88EF7FB-C371-4388-98D9-A4C1494A889B}"/>
                </a:ext>
              </a:extLst>
            </p:cNvPr>
            <p:cNvSpPr/>
            <p:nvPr/>
          </p:nvSpPr>
          <p:spPr>
            <a:xfrm rot="5400000">
              <a:off x="5872801" y="1166686"/>
              <a:ext cx="443222" cy="489654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BF42D42-E071-4A26-8728-A3029D251741}"/>
                </a:ext>
              </a:extLst>
            </p:cNvPr>
            <p:cNvSpPr/>
            <p:nvPr/>
          </p:nvSpPr>
          <p:spPr>
            <a:xfrm>
              <a:off x="3646139" y="3443410"/>
              <a:ext cx="4896544" cy="4571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FF105E8-C0FE-43DA-99A5-B5606C1AAFD8}"/>
                </a:ext>
              </a:extLst>
            </p:cNvPr>
            <p:cNvSpPr/>
            <p:nvPr/>
          </p:nvSpPr>
          <p:spPr>
            <a:xfrm>
              <a:off x="3646139" y="3550296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8D95426F-2B0F-43D2-BBAC-5D2F303D8A96}"/>
                </a:ext>
              </a:extLst>
            </p:cNvPr>
            <p:cNvSpPr/>
            <p:nvPr/>
          </p:nvSpPr>
          <p:spPr>
            <a:xfrm>
              <a:off x="3646139" y="3657204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DE80848-4CAC-4853-B5F9-376A2AD5461A}"/>
                </a:ext>
              </a:extLst>
            </p:cNvPr>
            <p:cNvSpPr/>
            <p:nvPr/>
          </p:nvSpPr>
          <p:spPr>
            <a:xfrm>
              <a:off x="3646139" y="3759835"/>
              <a:ext cx="4896544" cy="4699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</a:schemeClr>
                </a:solidFill>
              </a:endParaRPr>
            </a:p>
          </p:txBody>
        </p:sp>
      </p:grpSp>
      <p:pic>
        <p:nvPicPr>
          <p:cNvPr id="12" name="Grafik 11" descr="Glühlampe">
            <a:extLst>
              <a:ext uri="{FF2B5EF4-FFF2-40B4-BE49-F238E27FC236}">
                <a16:creationId xmlns:a16="http://schemas.microsoft.com/office/drawing/2014/main" id="{83E5B03B-7977-498A-8C8E-C5BFA2D0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0112" y="2069731"/>
            <a:ext cx="914400" cy="9144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076D95C1-2C3F-43F9-AD66-2AA89131CB6F}"/>
              </a:ext>
            </a:extLst>
          </p:cNvPr>
          <p:cNvGrpSpPr/>
          <p:nvPr/>
        </p:nvGrpSpPr>
        <p:grpSpPr>
          <a:xfrm>
            <a:off x="3358108" y="2588680"/>
            <a:ext cx="1800200" cy="1644741"/>
            <a:chOff x="3449242" y="2374644"/>
            <a:chExt cx="1800200" cy="1644741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5C923ABD-C4D5-4700-95DF-9CAB1DA78C13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406707"/>
              <a:ext cx="1368152" cy="1378702"/>
            </a:xfrm>
            <a:prstGeom prst="straightConnector1">
              <a:avLst/>
            </a:prstGeom>
            <a:ln w="63500">
              <a:solidFill>
                <a:schemeClr val="accent5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49E13D19-BA12-4F0F-99B7-E7E38DFF41E6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374644"/>
              <a:ext cx="1023342" cy="1644741"/>
            </a:xfrm>
            <a:prstGeom prst="straightConnector1">
              <a:avLst/>
            </a:prstGeom>
            <a:ln w="63500">
              <a:solidFill>
                <a:schemeClr val="accent3">
                  <a:lumMod val="75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1BB3313B-19E2-41A8-992A-E8474007A204}"/>
                </a:ext>
              </a:extLst>
            </p:cNvPr>
            <p:cNvCxnSpPr>
              <a:cxnSpLocks/>
            </p:cNvCxnSpPr>
            <p:nvPr/>
          </p:nvCxnSpPr>
          <p:spPr>
            <a:xfrm>
              <a:off x="3449242" y="2402073"/>
              <a:ext cx="1800200" cy="1188205"/>
            </a:xfrm>
            <a:prstGeom prst="straightConnector1">
              <a:avLst/>
            </a:prstGeom>
            <a:ln w="63500">
              <a:solidFill>
                <a:schemeClr val="accent6">
                  <a:lumMod val="75000"/>
                </a:schemeClr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3365AD9-96C7-4CA2-B61C-1512A3B02B03}"/>
              </a:ext>
            </a:extLst>
          </p:cNvPr>
          <p:cNvCxnSpPr>
            <a:cxnSpLocks/>
          </p:cNvCxnSpPr>
          <p:nvPr/>
        </p:nvCxnSpPr>
        <p:spPr>
          <a:xfrm flipV="1">
            <a:off x="6907329" y="2669103"/>
            <a:ext cx="1512168" cy="1348426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0C213C13-5BEA-4AF4-8E8B-3F10053E223D}"/>
              </a:ext>
            </a:extLst>
          </p:cNvPr>
          <p:cNvSpPr txBox="1"/>
          <p:nvPr/>
        </p:nvSpPr>
        <p:spPr>
          <a:xfrm>
            <a:off x="6243930" y="2456737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951058F-A09B-456B-BCAE-ED16A43FCD6B}"/>
                  </a:ext>
                </a:extLst>
              </p:cNvPr>
              <p:cNvSpPr txBox="1"/>
              <p:nvPr/>
            </p:nvSpPr>
            <p:spPr>
              <a:xfrm>
                <a:off x="9082896" y="3259549"/>
                <a:ext cx="2640275" cy="1089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2400" dirty="0"/>
                  <a:t>Bragg-Bedingung</a:t>
                </a:r>
              </a:p>
              <a:p>
                <a:pPr>
                  <a:lnSpc>
                    <a:spcPct val="90000"/>
                  </a:lnSpc>
                </a:pPr>
                <a:endParaRPr lang="de-DE" sz="2400" dirty="0"/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951058F-A09B-456B-BCAE-ED16A43FC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896" y="3259549"/>
                <a:ext cx="2640275" cy="1089529"/>
              </a:xfrm>
              <a:prstGeom prst="rect">
                <a:avLst/>
              </a:prstGeom>
              <a:blipFill>
                <a:blip r:embed="rId4"/>
                <a:stretch>
                  <a:fillRect l="-3695" t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C074505B-1B66-499A-82F7-37EC881F6C2A}"/>
              </a:ext>
            </a:extLst>
          </p:cNvPr>
          <p:cNvSpPr txBox="1"/>
          <p:nvPr/>
        </p:nvSpPr>
        <p:spPr>
          <a:xfrm>
            <a:off x="4814670" y="5077856"/>
            <a:ext cx="255948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Volumenhologram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137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56D10-9466-4511-8E65-C245E87E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Holograme im </a:t>
            </a:r>
            <a:r>
              <a:rPr lang="de-DE" dirty="0" err="1"/>
              <a:t>Altag</a:t>
            </a:r>
            <a:endParaRPr lang="en-US" dirty="0"/>
          </a:p>
        </p:txBody>
      </p:sp>
      <p:pic>
        <p:nvPicPr>
          <p:cNvPr id="7" name="Inhaltsplatzhalter 6" descr="Ein Bild, das Text, Zeitung enthält.&#10;&#10;Automatisch generierte Beschreibung">
            <a:extLst>
              <a:ext uri="{FF2B5EF4-FFF2-40B4-BE49-F238E27FC236}">
                <a16:creationId xmlns:a16="http://schemas.microsoft.com/office/drawing/2014/main" id="{B730EF6D-7CCF-47E1-97A7-9E6C17A25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980793"/>
            <a:ext cx="4590198" cy="289641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D43FB3-B050-4027-BDE5-14D0A073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Personalausweis: </a:t>
            </a:r>
            <a:r>
              <a:rPr lang="en-US" b="1" dirty="0"/>
              <a:t>http://tinyurl.com/yymxowjf</a:t>
            </a:r>
            <a:endParaRPr lang="de-DE" dirty="0"/>
          </a:p>
          <a:p>
            <a:r>
              <a:rPr lang="de-DE" dirty="0"/>
              <a:t>Visa-Taube: </a:t>
            </a:r>
            <a:r>
              <a:rPr lang="en-US" b="1" dirty="0"/>
              <a:t>http://tinyurl.com/yyru9644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37B53C-A36B-4513-9448-79E91277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13</a:t>
            </a:fld>
            <a:endParaRPr lang="de-DE" dirty="0"/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F8C12C5-1EA0-4937-B4DD-3C7BA8832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980793"/>
            <a:ext cx="4850757" cy="289641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D468A93-BE4F-4275-BB8C-0C8410F6E8B4}"/>
              </a:ext>
            </a:extLst>
          </p:cNvPr>
          <p:cNvSpPr txBox="1"/>
          <p:nvPr/>
        </p:nvSpPr>
        <p:spPr>
          <a:xfrm>
            <a:off x="1773932" y="5023407"/>
            <a:ext cx="228229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Personalausweis</a:t>
            </a:r>
            <a:endParaRPr lang="en-US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FE27538-50AB-4E90-ACE7-EA0AC4B738A4}"/>
              </a:ext>
            </a:extLst>
          </p:cNvPr>
          <p:cNvSpPr txBox="1"/>
          <p:nvPr/>
        </p:nvSpPr>
        <p:spPr>
          <a:xfrm>
            <a:off x="8501271" y="5023407"/>
            <a:ext cx="15999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Visa-Taube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670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C1A1A-66DE-485E-895C-2C85150D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Warum Holografie?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89E627-B5D7-4249-80DE-00AD9A6B0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Hologram</a:t>
            </a:r>
            <a:r>
              <a:rPr lang="de-DE" dirty="0"/>
              <a:t> wird mit Hilfe von Kohärenten Licht erstellt</a:t>
            </a:r>
          </a:p>
          <a:p>
            <a:r>
              <a:rPr lang="de-DE" dirty="0"/>
              <a:t>Die 3D Information werden durch die Überlagerung von Referenz- und Objektwelle im </a:t>
            </a:r>
            <a:r>
              <a:rPr lang="de-DE" dirty="0" err="1"/>
              <a:t>Hologram</a:t>
            </a:r>
            <a:r>
              <a:rPr lang="de-DE" dirty="0"/>
              <a:t> gespeichert (Interferenzen)</a:t>
            </a:r>
          </a:p>
          <a:p>
            <a:r>
              <a:rPr lang="de-DE" dirty="0"/>
              <a:t>Aus dem </a:t>
            </a:r>
            <a:r>
              <a:rPr lang="de-DE" dirty="0" err="1"/>
              <a:t>Hologram</a:t>
            </a:r>
            <a:r>
              <a:rPr lang="de-DE" dirty="0"/>
              <a:t> kann eine Objektwelle erzeugt werde, wenn dieses mit der Referenzwelle beleuchtet wird</a:t>
            </a:r>
          </a:p>
          <a:p>
            <a:r>
              <a:rPr lang="de-DE" dirty="0"/>
              <a:t>Mit Volumenhologramen ist </a:t>
            </a:r>
            <a:r>
              <a:rPr lang="de-DE" dirty="0" err="1"/>
              <a:t>Weißlichholografie</a:t>
            </a:r>
            <a:r>
              <a:rPr lang="de-DE" dirty="0"/>
              <a:t> möglich.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225EC3-B438-4BE9-A8E0-3FC0C5A6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97BACC-2FA6-43A1-BB5C-E9817239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97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Holografie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9667288" y="4569893"/>
            <a:ext cx="239836" cy="14011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9822146" y="5460294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</p:spTree>
    <p:extLst>
      <p:ext uri="{BB962C8B-B14F-4D97-AF65-F5344CB8AC3E}">
        <p14:creationId xmlns:p14="http://schemas.microsoft.com/office/powerpoint/2010/main" val="276651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Digitale Holografie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616722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10087689" y="5597780"/>
            <a:ext cx="172534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CCD/CMOS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Sensor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pic>
        <p:nvPicPr>
          <p:cNvPr id="10" name="Grafik 9" descr="Prozessor">
            <a:extLst>
              <a:ext uri="{FF2B5EF4-FFF2-40B4-BE49-F238E27FC236}">
                <a16:creationId xmlns:a16="http://schemas.microsoft.com/office/drawing/2014/main" id="{CFBE1B49-C95D-4B60-B888-8CF3081FF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4088" y="4847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8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5484C-B637-4E63-B0D7-8B20779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Analog vs. Digital 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C52DD-9F8B-490C-A455-C0356785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645387"/>
            <a:ext cx="8532439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de-DE" dirty="0"/>
              <a:t>G. Ackermann, 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endParaRPr lang="de-DE" dirty="0"/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136608-3F65-4180-A992-17BE7EDB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17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D52E55-71B4-474C-93B7-19B57FF3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465784"/>
              </p:ext>
            </p:extLst>
          </p:nvPr>
        </p:nvGraphicFramePr>
        <p:xfrm>
          <a:off x="7775606" y="1976591"/>
          <a:ext cx="3312370" cy="296164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31237">
                  <a:extLst>
                    <a:ext uri="{9D8B030D-6E8A-4147-A177-3AD203B41FA5}">
                      <a16:colId xmlns:a16="http://schemas.microsoft.com/office/drawing/2014/main" val="1571475857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4008662736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20892812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51520088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1860065561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32825694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3285324509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2181515935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131200748"/>
                    </a:ext>
                  </a:extLst>
                </a:gridCol>
                <a:gridCol w="331237">
                  <a:extLst>
                    <a:ext uri="{9D8B030D-6E8A-4147-A177-3AD203B41FA5}">
                      <a16:colId xmlns:a16="http://schemas.microsoft.com/office/drawing/2014/main" val="6641907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49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0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03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4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6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88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44327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8AD43374-BE66-49F9-BC02-98C8A3F43C73}"/>
              </a:ext>
            </a:extLst>
          </p:cNvPr>
          <p:cNvSpPr/>
          <p:nvPr/>
        </p:nvSpPr>
        <p:spPr>
          <a:xfrm>
            <a:off x="1509044" y="1949431"/>
            <a:ext cx="3312370" cy="2961640"/>
          </a:xfrm>
          <a:prstGeom prst="rect">
            <a:avLst/>
          </a:prstGeom>
          <a:solidFill>
            <a:schemeClr val="tx2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2F19ED6-2742-4957-8FE0-07BCB995E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6" y="1684739"/>
            <a:ext cx="4032449" cy="354534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06D9934-C691-4EEC-9602-FB629BC4E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03" y="1656328"/>
            <a:ext cx="4032449" cy="354534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65B98BC-6CB9-449E-B887-3F2725B51461}"/>
              </a:ext>
            </a:extLst>
          </p:cNvPr>
          <p:cNvSpPr txBox="1"/>
          <p:nvPr/>
        </p:nvSpPr>
        <p:spPr>
          <a:xfrm>
            <a:off x="2235326" y="5140370"/>
            <a:ext cx="18598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Photoschicht</a:t>
            </a:r>
            <a:endParaRPr lang="en-US" sz="2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C5D8D9D-C7BB-4B56-8A97-0980B72AEE18}"/>
              </a:ext>
            </a:extLst>
          </p:cNvPr>
          <p:cNvSpPr txBox="1"/>
          <p:nvPr/>
        </p:nvSpPr>
        <p:spPr>
          <a:xfrm>
            <a:off x="8226068" y="5197079"/>
            <a:ext cx="25946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CCD/CMOS Sensor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830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5484C-B637-4E63-B0D7-8B207797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Digital Holografie - Prozessierung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14C52DD-9F8B-490C-A455-C0356785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645387"/>
            <a:ext cx="8532439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de-DE" dirty="0"/>
              <a:t>G. Ackermann, 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endParaRPr lang="de-DE" dirty="0"/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136608-3F65-4180-A992-17BE7EDB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18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F7D52E55-71B4-474C-93B7-19B57FF3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155296"/>
              </p:ext>
            </p:extLst>
          </p:nvPr>
        </p:nvGraphicFramePr>
        <p:xfrm>
          <a:off x="405780" y="1707644"/>
          <a:ext cx="2082800" cy="184889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5714758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866273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0892812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152008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600655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282569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53245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8151593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12007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4190705"/>
                    </a:ext>
                  </a:extLst>
                </a:gridCol>
              </a:tblGrid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499888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de-DE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603942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203176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05643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42094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60984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88780"/>
                  </a:ext>
                </a:extLst>
              </a:tr>
              <a:tr h="231112"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"/>
                        </a:lnSpc>
                      </a:pPr>
                      <a:endParaRPr lang="en-US" sz="100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44327"/>
                  </a:ext>
                </a:extLst>
              </a:tr>
            </a:tbl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12F19ED6-2742-4957-8FE0-07BCB995EA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7" y="1516711"/>
            <a:ext cx="2594685" cy="220032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C5D8D9D-C7BB-4B56-8A97-0980B72AEE18}"/>
              </a:ext>
            </a:extLst>
          </p:cNvPr>
          <p:cNvSpPr txBox="1"/>
          <p:nvPr/>
        </p:nvSpPr>
        <p:spPr>
          <a:xfrm>
            <a:off x="477788" y="3627152"/>
            <a:ext cx="259468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CCD/CMOS Sensor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8E52608-7996-4828-9EF1-C4ACB6B23AF8}"/>
                  </a:ext>
                </a:extLst>
              </p:cNvPr>
              <p:cNvSpPr txBox="1"/>
              <p:nvPr/>
            </p:nvSpPr>
            <p:spPr>
              <a:xfrm>
                <a:off x="3862164" y="2611622"/>
                <a:ext cx="7263719" cy="1132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den>
                                  </m:f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28E52608-7996-4828-9EF1-C4ACB6B23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64" y="2611622"/>
                <a:ext cx="7263719" cy="1132169"/>
              </a:xfrm>
              <a:prstGeom prst="rect">
                <a:avLst/>
              </a:prstGeom>
              <a:blipFill>
                <a:blip r:embed="rId3"/>
                <a:stretch>
                  <a:fillRect t="-5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F6681AE9-E235-4773-97B5-9D8CD56D3B9D}"/>
              </a:ext>
            </a:extLst>
          </p:cNvPr>
          <p:cNvSpPr txBox="1"/>
          <p:nvPr/>
        </p:nvSpPr>
        <p:spPr>
          <a:xfrm>
            <a:off x="2926060" y="1864119"/>
            <a:ext cx="30732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Kirchhoffsche</a:t>
            </a:r>
            <a:r>
              <a:rPr lang="de-DE" sz="2400" dirty="0"/>
              <a:t> Integral: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36BF999-9EBA-43B0-BE65-5E52CE86528F}"/>
                  </a:ext>
                </a:extLst>
              </p:cNvPr>
              <p:cNvSpPr/>
              <p:nvPr/>
            </p:nvSpPr>
            <p:spPr>
              <a:xfrm>
                <a:off x="2069814" y="5309094"/>
                <a:ext cx="83594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- </a:t>
                </a:r>
                <a:r>
                  <a:rPr lang="en-US" dirty="0" err="1"/>
                  <a:t>Hologramfunktion</a:t>
                </a:r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– </a:t>
                </a:r>
                <a:r>
                  <a:rPr lang="en-US" dirty="0" err="1"/>
                  <a:t>Abstand</a:t>
                </a:r>
                <a:r>
                  <a:rPr lang="en-US" dirty="0"/>
                  <a:t> </a:t>
                </a:r>
                <a:r>
                  <a:rPr lang="en-US" dirty="0" err="1"/>
                  <a:t>Holografische</a:t>
                </a:r>
                <a:r>
                  <a:rPr lang="en-US" dirty="0"/>
                  <a:t>- und </a:t>
                </a:r>
                <a:r>
                  <a:rPr lang="en-US" dirty="0" err="1"/>
                  <a:t>Rekonstruktionsebene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36BF999-9EBA-43B0-BE65-5E52CE865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814" y="5309094"/>
                <a:ext cx="8359468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785527-EF0C-4E90-AAC7-C84287991561}"/>
                  </a:ext>
                </a:extLst>
              </p:cNvPr>
              <p:cNvSpPr txBox="1"/>
              <p:nvPr/>
            </p:nvSpPr>
            <p:spPr>
              <a:xfrm>
                <a:off x="3862164" y="4351594"/>
                <a:ext cx="477476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785527-EF0C-4E90-AAC7-C84287991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64" y="4351594"/>
                <a:ext cx="4774769" cy="332399"/>
              </a:xfrm>
              <a:prstGeom prst="rect">
                <a:avLst/>
              </a:prstGeom>
              <a:blipFill>
                <a:blip r:embed="rId5"/>
                <a:stretch>
                  <a:fillRect l="-1149" t="-11111" r="-255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4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9FBE6-38C9-4308-89B1-F66527D4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vol.1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B7B22D-0446-47B5-8356-DA5049B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08039-1C79-4A21-A285-06965A94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19</a:t>
            </a:fld>
            <a:endParaRPr lang="de-DE" dirty="0"/>
          </a:p>
        </p:txBody>
      </p:sp>
      <p:pic>
        <p:nvPicPr>
          <p:cNvPr id="13" name="Grafik 12" descr="Ein Bild, das draußen, Gebäude enthält.&#10;&#10;Automatisch generierte Beschreibung">
            <a:extLst>
              <a:ext uri="{FF2B5EF4-FFF2-40B4-BE49-F238E27FC236}">
                <a16:creationId xmlns:a16="http://schemas.microsoft.com/office/drawing/2014/main" id="{9B104459-9294-4354-93AA-1279A7911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2" y="2212266"/>
            <a:ext cx="3531708" cy="31711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914FE66-30A0-4E49-96C7-E7B0E28DC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9" y="2204864"/>
            <a:ext cx="3531710" cy="317117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8714F7D-1AA5-4B77-90EA-96BCAF698AC4}"/>
              </a:ext>
            </a:extLst>
          </p:cNvPr>
          <p:cNvSpPr txBox="1"/>
          <p:nvPr/>
        </p:nvSpPr>
        <p:spPr>
          <a:xfrm>
            <a:off x="1701924" y="5491396"/>
            <a:ext cx="146065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Hologram</a:t>
            </a:r>
            <a:endParaRPr lang="en-US" sz="2400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90B4BB-2BEC-47ED-81B2-FCDAACF3DBBF}"/>
              </a:ext>
            </a:extLst>
          </p:cNvPr>
          <p:cNvGrpSpPr/>
          <p:nvPr/>
        </p:nvGrpSpPr>
        <p:grpSpPr>
          <a:xfrm>
            <a:off x="5616800" y="2204864"/>
            <a:ext cx="1282731" cy="1747850"/>
            <a:chOff x="5611116" y="2836034"/>
            <a:chExt cx="1282731" cy="1747850"/>
          </a:xfrm>
        </p:grpSpPr>
        <p:pic>
          <p:nvPicPr>
            <p:cNvPr id="18" name="Grafik 17" descr="Zahnräder">
              <a:extLst>
                <a:ext uri="{FF2B5EF4-FFF2-40B4-BE49-F238E27FC236}">
                  <a16:creationId xmlns:a16="http://schemas.microsoft.com/office/drawing/2014/main" id="{CF78D7FB-B22B-46BF-97DE-9B78613D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955873">
              <a:off x="6167987" y="3735857"/>
              <a:ext cx="725860" cy="725860"/>
            </a:xfrm>
            <a:prstGeom prst="rect">
              <a:avLst/>
            </a:prstGeom>
          </p:spPr>
        </p:pic>
        <p:pic>
          <p:nvPicPr>
            <p:cNvPr id="20" name="Grafik 19" descr="Computer">
              <a:extLst>
                <a:ext uri="{FF2B5EF4-FFF2-40B4-BE49-F238E27FC236}">
                  <a16:creationId xmlns:a16="http://schemas.microsoft.com/office/drawing/2014/main" id="{8830B9C8-1A9F-42F1-80C9-B1173FB3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11116" y="2836034"/>
              <a:ext cx="1185932" cy="1185932"/>
            </a:xfrm>
            <a:prstGeom prst="rect">
              <a:avLst/>
            </a:prstGeom>
          </p:spPr>
        </p:pic>
        <p:pic>
          <p:nvPicPr>
            <p:cNvPr id="22" name="Grafik 21" descr="Uhr">
              <a:extLst>
                <a:ext uri="{FF2B5EF4-FFF2-40B4-BE49-F238E27FC236}">
                  <a16:creationId xmlns:a16="http://schemas.microsoft.com/office/drawing/2014/main" id="{1DD5F24C-E46B-41C2-8C80-12D4253F6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41933" y="3936736"/>
              <a:ext cx="647148" cy="647148"/>
            </a:xfrm>
            <a:prstGeom prst="rect">
              <a:avLst/>
            </a:prstGeom>
          </p:spPr>
        </p:pic>
      </p:grp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2BC8C11D-A0FD-4134-ABEA-2ADD1699A767}"/>
              </a:ext>
            </a:extLst>
          </p:cNvPr>
          <p:cNvCxnSpPr>
            <a:cxnSpLocks/>
          </p:cNvCxnSpPr>
          <p:nvPr/>
        </p:nvCxnSpPr>
        <p:spPr>
          <a:xfrm flipV="1">
            <a:off x="4451227" y="3307642"/>
            <a:ext cx="1090928" cy="535115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krümmt 33">
            <a:extLst>
              <a:ext uri="{FF2B5EF4-FFF2-40B4-BE49-F238E27FC236}">
                <a16:creationId xmlns:a16="http://schemas.microsoft.com/office/drawing/2014/main" id="{3B148680-0E6E-449D-BDC8-FDCECE77DB2F}"/>
              </a:ext>
            </a:extLst>
          </p:cNvPr>
          <p:cNvCxnSpPr>
            <a:cxnSpLocks/>
          </p:cNvCxnSpPr>
          <p:nvPr/>
        </p:nvCxnSpPr>
        <p:spPr>
          <a:xfrm rot="10800000">
            <a:off x="6899532" y="3307085"/>
            <a:ext cx="1053314" cy="535115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49BF0A1-380C-43BD-85E6-3C694734FE3D}"/>
              </a:ext>
            </a:extLst>
          </p:cNvPr>
          <p:cNvSpPr txBox="1"/>
          <p:nvPr/>
        </p:nvSpPr>
        <p:spPr>
          <a:xfrm>
            <a:off x="8929693" y="5491599"/>
            <a:ext cx="213148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Rekonstruktion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774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BD5B5-5853-4CA8-BCE2-1D435D0B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E4B9E9-616E-4D9C-BC10-751F0830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</a:t>
            </a:fld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D5C86F-92CF-4F60-A37D-A52109ED9756}"/>
              </a:ext>
            </a:extLst>
          </p:cNvPr>
          <p:cNvSpPr txBox="1"/>
          <p:nvPr/>
        </p:nvSpPr>
        <p:spPr>
          <a:xfrm>
            <a:off x="4726260" y="5545766"/>
            <a:ext cx="28770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Holografie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 Allgemein</a:t>
            </a:r>
            <a:endParaRPr lang="en-US" sz="2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8BD310-034A-46BB-8274-79111FC922BE}"/>
              </a:ext>
            </a:extLst>
          </p:cNvPr>
          <p:cNvSpPr txBox="1"/>
          <p:nvPr/>
        </p:nvSpPr>
        <p:spPr>
          <a:xfrm>
            <a:off x="5878388" y="2049989"/>
            <a:ext cx="25891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Digitale Holografie</a:t>
            </a:r>
            <a:endParaRPr lang="en-US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B352B89-4CEA-4335-B22E-603CAAC1B0DC}"/>
              </a:ext>
            </a:extLst>
          </p:cNvPr>
          <p:cNvSpPr txBox="1"/>
          <p:nvPr/>
        </p:nvSpPr>
        <p:spPr>
          <a:xfrm>
            <a:off x="8158413" y="5621360"/>
            <a:ext cx="404937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Holografische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Interferometrie</a:t>
            </a:r>
            <a:endParaRPr lang="en-US" sz="24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BB067FA-43D7-4254-AEB5-1BD6850CAB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41" y="2512518"/>
            <a:ext cx="7102920" cy="303324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8A67EB0F-9741-4F4F-B3C2-B7647BC6E68B}"/>
              </a:ext>
            </a:extLst>
          </p:cNvPr>
          <p:cNvSpPr txBox="1"/>
          <p:nvPr/>
        </p:nvSpPr>
        <p:spPr>
          <a:xfrm>
            <a:off x="1701924" y="2512518"/>
            <a:ext cx="158417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Motivation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54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9FBE6-38C9-4308-89B1-F66527D4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vol.2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B7B22D-0446-47B5-8356-DA5049B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08039-1C79-4A21-A285-06965A94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20</a:t>
            </a:fld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714F7D-1AA5-4B77-90EA-96BCAF698AC4}"/>
              </a:ext>
            </a:extLst>
          </p:cNvPr>
          <p:cNvSpPr txBox="1"/>
          <p:nvPr/>
        </p:nvSpPr>
        <p:spPr>
          <a:xfrm>
            <a:off x="814951" y="3749267"/>
            <a:ext cx="144783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Hologramme</a:t>
            </a:r>
            <a:endParaRPr lang="en-US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D90B4BB-2BEC-47ED-81B2-FCDAACF3DBBF}"/>
              </a:ext>
            </a:extLst>
          </p:cNvPr>
          <p:cNvGrpSpPr/>
          <p:nvPr/>
        </p:nvGrpSpPr>
        <p:grpSpPr>
          <a:xfrm>
            <a:off x="5766977" y="2974175"/>
            <a:ext cx="1282731" cy="1747850"/>
            <a:chOff x="5611116" y="2836034"/>
            <a:chExt cx="1282731" cy="1747850"/>
          </a:xfrm>
        </p:grpSpPr>
        <p:pic>
          <p:nvPicPr>
            <p:cNvPr id="18" name="Grafik 17" descr="Zahnräder">
              <a:extLst>
                <a:ext uri="{FF2B5EF4-FFF2-40B4-BE49-F238E27FC236}">
                  <a16:creationId xmlns:a16="http://schemas.microsoft.com/office/drawing/2014/main" id="{CF78D7FB-B22B-46BF-97DE-9B78613DE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955873">
              <a:off x="6167987" y="3735857"/>
              <a:ext cx="725860" cy="725860"/>
            </a:xfrm>
            <a:prstGeom prst="rect">
              <a:avLst/>
            </a:prstGeom>
          </p:spPr>
        </p:pic>
        <p:pic>
          <p:nvPicPr>
            <p:cNvPr id="20" name="Grafik 19" descr="Computer">
              <a:extLst>
                <a:ext uri="{FF2B5EF4-FFF2-40B4-BE49-F238E27FC236}">
                  <a16:creationId xmlns:a16="http://schemas.microsoft.com/office/drawing/2014/main" id="{8830B9C8-1A9F-42F1-80C9-B1173FB38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11116" y="2836034"/>
              <a:ext cx="1185932" cy="1185932"/>
            </a:xfrm>
            <a:prstGeom prst="rect">
              <a:avLst/>
            </a:prstGeom>
          </p:spPr>
        </p:pic>
        <p:pic>
          <p:nvPicPr>
            <p:cNvPr id="22" name="Grafik 21" descr="Uhr">
              <a:extLst>
                <a:ext uri="{FF2B5EF4-FFF2-40B4-BE49-F238E27FC236}">
                  <a16:creationId xmlns:a16="http://schemas.microsoft.com/office/drawing/2014/main" id="{1DD5F24C-E46B-41C2-8C80-12D4253F6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41933" y="3936736"/>
              <a:ext cx="647148" cy="647148"/>
            </a:xfrm>
            <a:prstGeom prst="rect">
              <a:avLst/>
            </a:prstGeom>
          </p:spPr>
        </p:pic>
      </p:grp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2BC8C11D-A0FD-4134-ABEA-2ADD1699A767}"/>
              </a:ext>
            </a:extLst>
          </p:cNvPr>
          <p:cNvCxnSpPr>
            <a:cxnSpLocks/>
          </p:cNvCxnSpPr>
          <p:nvPr/>
        </p:nvCxnSpPr>
        <p:spPr>
          <a:xfrm flipV="1">
            <a:off x="4382652" y="3932155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F49BF0A1-380C-43BD-85E6-3C694734FE3D}"/>
              </a:ext>
            </a:extLst>
          </p:cNvPr>
          <p:cNvSpPr txBox="1"/>
          <p:nvPr/>
        </p:nvSpPr>
        <p:spPr>
          <a:xfrm>
            <a:off x="9982844" y="3786818"/>
            <a:ext cx="18828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Rekonstruktionen</a:t>
            </a:r>
            <a:endParaRPr lang="en-US" sz="2400" dirty="0"/>
          </a:p>
        </p:txBody>
      </p:sp>
      <p:pic>
        <p:nvPicPr>
          <p:cNvPr id="41" name="Grafik 40" descr="Ein Bild, das Gebäude enthält.&#10;&#10;Automatisch generierte Beschreibung">
            <a:extLst>
              <a:ext uri="{FF2B5EF4-FFF2-40B4-BE49-F238E27FC236}">
                <a16:creationId xmlns:a16="http://schemas.microsoft.com/office/drawing/2014/main" id="{E8BEC94F-DF22-47A4-9647-546A82F83D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1" y="1652562"/>
            <a:ext cx="2140180" cy="2111484"/>
          </a:xfrm>
          <a:prstGeom prst="rect">
            <a:avLst/>
          </a:prstGeom>
        </p:spPr>
      </p:pic>
      <p:pic>
        <p:nvPicPr>
          <p:cNvPr id="43" name="Grafik 42" descr="Ein Bild, das Foto, schwarz enthält.&#10;&#10;Automatisch generierte Beschreibung">
            <a:extLst>
              <a:ext uri="{FF2B5EF4-FFF2-40B4-BE49-F238E27FC236}">
                <a16:creationId xmlns:a16="http://schemas.microsoft.com/office/drawing/2014/main" id="{7C5C1C6B-8C62-42D5-BFC1-8528BB280F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31" y="4133524"/>
            <a:ext cx="2140180" cy="2111484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719D3856-AB44-4691-9B7A-32BD46A390A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374" y="1652562"/>
            <a:ext cx="2140180" cy="213059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E4C4A88F-55FD-4D54-A0EB-E2C7F54C4A9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28" y="4214523"/>
            <a:ext cx="2112226" cy="2108382"/>
          </a:xfrm>
          <a:prstGeom prst="rect">
            <a:avLst/>
          </a:prstGeom>
        </p:spPr>
      </p:pic>
      <p:cxnSp>
        <p:nvCxnSpPr>
          <p:cNvPr id="49" name="Verbinder: gekrümmt 48">
            <a:extLst>
              <a:ext uri="{FF2B5EF4-FFF2-40B4-BE49-F238E27FC236}">
                <a16:creationId xmlns:a16="http://schemas.microsoft.com/office/drawing/2014/main" id="{193A3E3E-1B67-43EC-9BEE-5918E1725595}"/>
              </a:ext>
            </a:extLst>
          </p:cNvPr>
          <p:cNvCxnSpPr>
            <a:cxnSpLocks/>
          </p:cNvCxnSpPr>
          <p:nvPr/>
        </p:nvCxnSpPr>
        <p:spPr>
          <a:xfrm flipH="1" flipV="1">
            <a:off x="7272123" y="3969501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er: gekrümmt 49">
            <a:extLst>
              <a:ext uri="{FF2B5EF4-FFF2-40B4-BE49-F238E27FC236}">
                <a16:creationId xmlns:a16="http://schemas.microsoft.com/office/drawing/2014/main" id="{3DED8A98-9C8A-4442-9CCA-7BBFF5D35449}"/>
              </a:ext>
            </a:extLst>
          </p:cNvPr>
          <p:cNvCxnSpPr>
            <a:cxnSpLocks/>
          </p:cNvCxnSpPr>
          <p:nvPr/>
        </p:nvCxnSpPr>
        <p:spPr>
          <a:xfrm>
            <a:off x="4282404" y="2298980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krümmt 50">
            <a:extLst>
              <a:ext uri="{FF2B5EF4-FFF2-40B4-BE49-F238E27FC236}">
                <a16:creationId xmlns:a16="http://schemas.microsoft.com/office/drawing/2014/main" id="{17C853CE-AC8E-4A63-A57B-B94C80E29D5E}"/>
              </a:ext>
            </a:extLst>
          </p:cNvPr>
          <p:cNvCxnSpPr>
            <a:cxnSpLocks/>
          </p:cNvCxnSpPr>
          <p:nvPr/>
        </p:nvCxnSpPr>
        <p:spPr>
          <a:xfrm flipH="1">
            <a:off x="7171875" y="2336326"/>
            <a:ext cx="1257382" cy="1169527"/>
          </a:xfrm>
          <a:prstGeom prst="curvedConnector3">
            <a:avLst>
              <a:gd name="adj1" fmla="val 50000"/>
            </a:avLst>
          </a:prstGeom>
          <a:ln w="4445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73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5B08B-A007-4679-BCB0-15D776E1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- </a:t>
            </a:r>
            <a:r>
              <a:rPr lang="de-DE" dirty="0" err="1"/>
              <a:t>Spatial</a:t>
            </a:r>
            <a:r>
              <a:rPr lang="de-DE" dirty="0"/>
              <a:t> Light Modulator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410C1F-1A29-4761-B2D8-230F099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1"/>
            <a:ext cx="9684567" cy="276226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A. </a:t>
            </a:r>
            <a:r>
              <a:rPr lang="de-DE" dirty="0" err="1">
                <a:solidFill>
                  <a:schemeClr val="tx1"/>
                </a:solidFill>
              </a:rPr>
              <a:t>Michalkiewicz</a:t>
            </a:r>
            <a:r>
              <a:rPr lang="de-DE" dirty="0">
                <a:solidFill>
                  <a:schemeClr val="tx1"/>
                </a:solidFill>
              </a:rPr>
              <a:t>, et al. </a:t>
            </a:r>
            <a:r>
              <a:rPr lang="en-US" dirty="0"/>
              <a:t>Holographic three-dimensional displays with liquid crystal on silicon spatial light modulator, 2004, </a:t>
            </a:r>
          </a:p>
          <a:p>
            <a:r>
              <a:rPr lang="en-US" dirty="0" err="1">
                <a:solidFill>
                  <a:schemeClr val="tx1"/>
                </a:solidFill>
              </a:rPr>
              <a:t>doi</a:t>
            </a:r>
            <a:r>
              <a:rPr lang="en-US" dirty="0">
                <a:solidFill>
                  <a:schemeClr val="tx1"/>
                </a:solidFill>
              </a:rPr>
              <a:t>: 10.1117/12.560762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0FA79C-432E-4DCA-A246-C3830EA0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21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00B085A-B6DA-48BD-81AC-E14B61C16306}"/>
              </a:ext>
            </a:extLst>
          </p:cNvPr>
          <p:cNvSpPr/>
          <p:nvPr/>
        </p:nvSpPr>
        <p:spPr>
          <a:xfrm rot="10800000">
            <a:off x="6351302" y="3077277"/>
            <a:ext cx="239836" cy="154164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accent6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CDD8E09-3FAF-484E-8DC9-DB06EE586F4D}"/>
              </a:ext>
            </a:extLst>
          </p:cNvPr>
          <p:cNvCxnSpPr>
            <a:cxnSpLocks/>
          </p:cNvCxnSpPr>
          <p:nvPr/>
        </p:nvCxnSpPr>
        <p:spPr>
          <a:xfrm>
            <a:off x="3840080" y="3626821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9B5F93E-6A57-4468-AFA2-F33158BBC75E}"/>
              </a:ext>
            </a:extLst>
          </p:cNvPr>
          <p:cNvSpPr txBox="1"/>
          <p:nvPr/>
        </p:nvSpPr>
        <p:spPr>
          <a:xfrm>
            <a:off x="1997529" y="3747739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5C1E76-7E8B-4A56-AF19-D0C991525242}"/>
              </a:ext>
            </a:extLst>
          </p:cNvPr>
          <p:cNvSpPr/>
          <p:nvPr/>
        </p:nvSpPr>
        <p:spPr>
          <a:xfrm>
            <a:off x="4879014" y="2392326"/>
            <a:ext cx="185980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Spatial</a:t>
            </a:r>
            <a:r>
              <a:rPr lang="de-DE" sz="2400" dirty="0"/>
              <a:t> Light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Modulator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FA9B40D-43F7-4889-AFB5-F97BA1D95084}"/>
              </a:ext>
            </a:extLst>
          </p:cNvPr>
          <p:cNvCxnSpPr>
            <a:cxnSpLocks/>
          </p:cNvCxnSpPr>
          <p:nvPr/>
        </p:nvCxnSpPr>
        <p:spPr>
          <a:xfrm>
            <a:off x="6886500" y="3626821"/>
            <a:ext cx="3476771" cy="0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Katze">
            <a:extLst>
              <a:ext uri="{FF2B5EF4-FFF2-40B4-BE49-F238E27FC236}">
                <a16:creationId xmlns:a16="http://schemas.microsoft.com/office/drawing/2014/main" id="{3067EC2C-FD2A-45D9-944F-63DCF1A3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346749" y="4639295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7C1F6AC-97F8-4DBE-8DAC-C025FA3D42DF}"/>
              </a:ext>
            </a:extLst>
          </p:cNvPr>
          <p:cNvCxnSpPr>
            <a:cxnSpLocks/>
          </p:cNvCxnSpPr>
          <p:nvPr/>
        </p:nvCxnSpPr>
        <p:spPr>
          <a:xfrm>
            <a:off x="6886500" y="3745478"/>
            <a:ext cx="1460249" cy="96220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Katze">
            <a:extLst>
              <a:ext uri="{FF2B5EF4-FFF2-40B4-BE49-F238E27FC236}">
                <a16:creationId xmlns:a16="http://schemas.microsoft.com/office/drawing/2014/main" id="{5968907B-E1CC-42B9-9023-D2A0E544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633" y="4745262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E9CB20-A05C-40CE-98C9-2C1F4A9591CB}"/>
              </a:ext>
            </a:extLst>
          </p:cNvPr>
          <p:cNvCxnSpPr>
            <a:cxnSpLocks/>
          </p:cNvCxnSpPr>
          <p:nvPr/>
        </p:nvCxnSpPr>
        <p:spPr>
          <a:xfrm flipV="1">
            <a:off x="4623467" y="3960105"/>
            <a:ext cx="1469248" cy="95921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Grinsendes Gesicht ohne Füllung">
            <a:extLst>
              <a:ext uri="{FF2B5EF4-FFF2-40B4-BE49-F238E27FC236}">
                <a16:creationId xmlns:a16="http://schemas.microsoft.com/office/drawing/2014/main" id="{50F2E42E-8A0A-47EC-BF7C-557F72702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688" y="1960389"/>
            <a:ext cx="894025" cy="894025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E702C63-8B82-4EB1-AF90-05ECE864F31A}"/>
              </a:ext>
            </a:extLst>
          </p:cNvPr>
          <p:cNvCxnSpPr>
            <a:cxnSpLocks/>
          </p:cNvCxnSpPr>
          <p:nvPr/>
        </p:nvCxnSpPr>
        <p:spPr>
          <a:xfrm flipV="1">
            <a:off x="6886500" y="2828295"/>
            <a:ext cx="1036583" cy="66210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8CC9E9F-6196-4DB4-87FD-1E28A29263AB}"/>
              </a:ext>
            </a:extLst>
          </p:cNvPr>
          <p:cNvSpPr txBox="1"/>
          <p:nvPr/>
        </p:nvSpPr>
        <p:spPr>
          <a:xfrm>
            <a:off x="4218524" y="5365603"/>
            <a:ext cx="14510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Virtuelles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6F18F70-9EAF-48B5-8002-057FFBB43EE0}"/>
              </a:ext>
            </a:extLst>
          </p:cNvPr>
          <p:cNvSpPr txBox="1"/>
          <p:nvPr/>
        </p:nvSpPr>
        <p:spPr>
          <a:xfrm>
            <a:off x="9190756" y="5301644"/>
            <a:ext cx="10779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12EA599-FD9E-4D9C-9145-E50C579113F0}"/>
              </a:ext>
            </a:extLst>
          </p:cNvPr>
          <p:cNvSpPr txBox="1"/>
          <p:nvPr/>
        </p:nvSpPr>
        <p:spPr>
          <a:xfrm>
            <a:off x="9976068" y="3755163"/>
            <a:ext cx="206947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Transmittierte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Anteil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463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AC061B-8772-440C-A723-BB872F55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Digitale Holografie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B0F219-7DF0-4686-83AF-1007C23FB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Aufnahme der Holograme mittels CCD/CMOS Sensoren</a:t>
            </a:r>
          </a:p>
          <a:p>
            <a:r>
              <a:rPr lang="de-DE" dirty="0"/>
              <a:t>Elektronischer Sensor besitzt niedrigere Auflösung, aber eine höhere Sensitivität</a:t>
            </a:r>
          </a:p>
          <a:p>
            <a:r>
              <a:rPr lang="de-DE" dirty="0"/>
              <a:t>Digitale Hologramme könne numerisch zurückgerechnet werden oder mittels </a:t>
            </a:r>
            <a:r>
              <a:rPr lang="de-DE" dirty="0" err="1"/>
              <a:t>Spatial</a:t>
            </a:r>
            <a:r>
              <a:rPr lang="de-DE" dirty="0"/>
              <a:t> Light Modulator im Labor verwendet werden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611030-D79E-4CC5-AF3D-5465B72F6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1BE10-4F57-4881-BA2F-88A02849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877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B0057-CC67-44F6-8F7E-9B044DCA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Holografische Interferometrie</a:t>
            </a:r>
            <a:endParaRPr lang="en-US" dirty="0"/>
          </a:p>
        </p:txBody>
      </p:sp>
      <p:pic>
        <p:nvPicPr>
          <p:cNvPr id="7" name="Inhaltsplatzhalter 6" descr="Ein Bild, das schwarz, Foto enthält.&#10;&#10;Automatisch generierte Beschreibung">
            <a:extLst>
              <a:ext uri="{FF2B5EF4-FFF2-40B4-BE49-F238E27FC236}">
                <a16:creationId xmlns:a16="http://schemas.microsoft.com/office/drawing/2014/main" id="{DAA0EB38-4506-4113-83EB-DC44AEC64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17" y="1844824"/>
            <a:ext cx="3643922" cy="379204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3A93AB-E1E7-48A6-AABC-6F5231F7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452319" cy="276226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Bild: 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endParaRPr lang="de-DE" dirty="0"/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4B1A6-87B6-4F1C-83D2-7F6772E9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23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339D2F-1A74-4903-ACDB-F489C2E90634}"/>
              </a:ext>
            </a:extLst>
          </p:cNvPr>
          <p:cNvSpPr txBox="1"/>
          <p:nvPr/>
        </p:nvSpPr>
        <p:spPr>
          <a:xfrm>
            <a:off x="8282017" y="5723371"/>
            <a:ext cx="364663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Phasenänderung auf Grund</a:t>
            </a:r>
          </a:p>
          <a:p>
            <a:pPr>
              <a:lnSpc>
                <a:spcPct val="90000"/>
              </a:lnSpc>
            </a:pPr>
            <a:r>
              <a:rPr lang="de-DE" dirty="0"/>
              <a:t>der Änderung des Brechungsindexes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7A8845-2592-4824-B889-72B43F1ECAB6}"/>
              </a:ext>
            </a:extLst>
          </p:cNvPr>
          <p:cNvSpPr txBox="1"/>
          <p:nvPr/>
        </p:nvSpPr>
        <p:spPr>
          <a:xfrm>
            <a:off x="1112371" y="2068164"/>
            <a:ext cx="314380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 eines Holograms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5AD1F3-729A-48B4-8551-9B2B087CFDB1}"/>
                  </a:ext>
                </a:extLst>
              </p:cNvPr>
              <p:cNvSpPr txBox="1"/>
              <p:nvPr/>
            </p:nvSpPr>
            <p:spPr>
              <a:xfrm>
                <a:off x="2585964" y="2867639"/>
                <a:ext cx="4197495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de-DE" sz="2400" b="0" i="1" smtClean="0">
                          <a:latin typeface="Cambria Math" panose="02040503050406030204" pitchFamily="18" charset="0"/>
                        </a:rPr>
                        <m:t>arctan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  <m:d>
                                <m:d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Re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65AD1F3-729A-48B4-8551-9B2B087C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64" y="2867639"/>
                <a:ext cx="4197495" cy="746871"/>
              </a:xfrm>
              <a:prstGeom prst="rect">
                <a:avLst/>
              </a:prstGeom>
              <a:blipFill>
                <a:blip r:embed="rId3"/>
                <a:stretch>
                  <a:fillRect t="-2439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0D5E36B9-0089-42DC-AD87-0CEB6246BAF4}"/>
              </a:ext>
            </a:extLst>
          </p:cNvPr>
          <p:cNvSpPr txBox="1"/>
          <p:nvPr/>
        </p:nvSpPr>
        <p:spPr>
          <a:xfrm>
            <a:off x="1112371" y="4234482"/>
            <a:ext cx="46474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Phasendifferenz zweier Holograme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F5E4D9E-8AD0-4F35-A383-CF455B107185}"/>
                  </a:ext>
                </a:extLst>
              </p:cNvPr>
              <p:cNvSpPr txBox="1"/>
              <p:nvPr/>
            </p:nvSpPr>
            <p:spPr>
              <a:xfrm>
                <a:off x="3125344" y="4915152"/>
                <a:ext cx="2623602" cy="359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F5E4D9E-8AD0-4F35-A383-CF455B107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44" y="4915152"/>
                <a:ext cx="2623602" cy="359201"/>
              </a:xfrm>
              <a:prstGeom prst="rect">
                <a:avLst/>
              </a:prstGeom>
              <a:blipFill>
                <a:blip r:embed="rId4"/>
                <a:stretch>
                  <a:fillRect l="-2558" t="-6780" r="-698" b="-3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235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C7A31F-0881-4BA2-A1E0-77971ADD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274638"/>
            <a:ext cx="10666411" cy="1020762"/>
          </a:xfrm>
        </p:spPr>
        <p:txBody>
          <a:bodyPr/>
          <a:lstStyle/>
          <a:p>
            <a:r>
              <a:rPr lang="de-DE" dirty="0"/>
              <a:t>Digitale holografische Interferometrie (DHI)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F6CF99-5895-4288-A400-8F9D51BC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Bild: </a:t>
            </a:r>
            <a:r>
              <a:rPr lang="en-US" b="1" dirty="0"/>
              <a:t>http://tinyurl.com/y3m7a8zd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325A2E-B7F2-4930-956D-A60CFA10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24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39EEEE41-3AE3-4899-BCAE-4AE34D9D1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187" r="26666" b="10564"/>
          <a:stretch/>
        </p:blipFill>
        <p:spPr>
          <a:xfrm>
            <a:off x="2596480" y="1844540"/>
            <a:ext cx="2088232" cy="3168352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pic>
        <p:nvPicPr>
          <p:cNvPr id="12" name="Inhaltsplatzhalter 10">
            <a:extLst>
              <a:ext uri="{FF2B5EF4-FFF2-40B4-BE49-F238E27FC236}">
                <a16:creationId xmlns:a16="http://schemas.microsoft.com/office/drawing/2014/main" id="{4DBAED86-690F-449A-9802-BBD3CABA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187" r="26666" b="10564"/>
          <a:stretch/>
        </p:blipFill>
        <p:spPr>
          <a:xfrm rot="488179">
            <a:off x="7718358" y="2032630"/>
            <a:ext cx="1979503" cy="3168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400000">
              <a:rot lat="19197649" lon="163899" rev="300000"/>
            </a:camera>
            <a:lightRig rig="threePt" dir="t"/>
          </a:scene3d>
          <a:sp3d z="25400"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CD8BB6B-C222-44F7-86CC-CF41F096C3C8}"/>
              </a:ext>
            </a:extLst>
          </p:cNvPr>
          <p:cNvSpPr txBox="1"/>
          <p:nvPr/>
        </p:nvSpPr>
        <p:spPr>
          <a:xfrm>
            <a:off x="2340753" y="5131815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AD62203-750C-42EA-814C-671C8DC5FC13}"/>
              </a:ext>
            </a:extLst>
          </p:cNvPr>
          <p:cNvSpPr txBox="1"/>
          <p:nvPr/>
        </p:nvSpPr>
        <p:spPr>
          <a:xfrm>
            <a:off x="7513750" y="5012892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7520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E0EB8-148C-48FE-B917-331894C4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Beispiel - Holograme</a:t>
            </a:r>
            <a:endParaRPr lang="en-US" dirty="0"/>
          </a:p>
        </p:txBody>
      </p:sp>
      <p:pic>
        <p:nvPicPr>
          <p:cNvPr id="7" name="Inhaltsplatzhalter 6" descr="Ein Bild, das draußen, Gras, Person enthält.&#10;&#10;Automatisch generierte Beschreibung">
            <a:extLst>
              <a:ext uri="{FF2B5EF4-FFF2-40B4-BE49-F238E27FC236}">
                <a16:creationId xmlns:a16="http://schemas.microsoft.com/office/drawing/2014/main" id="{7650FA5B-F806-45BB-BBD7-64F55A77B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"/>
          <a:stretch/>
        </p:blipFill>
        <p:spPr>
          <a:xfrm>
            <a:off x="1917948" y="1844824"/>
            <a:ext cx="3192336" cy="321488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B95AD2-99B7-4B0D-A3F7-21D336F4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596335" cy="276226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904389-F781-4D96-8830-6729D4F2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25</a:t>
            </a:fld>
            <a:endParaRPr lang="de-DE" dirty="0"/>
          </a:p>
        </p:txBody>
      </p:sp>
      <p:pic>
        <p:nvPicPr>
          <p:cNvPr id="9" name="Grafik 8" descr="Ein Bild, das draußen, Gras, Person, Tennis enthält.&#10;&#10;Automatisch generierte Beschreibung">
            <a:extLst>
              <a:ext uri="{FF2B5EF4-FFF2-40B4-BE49-F238E27FC236}">
                <a16:creationId xmlns:a16="http://schemas.microsoft.com/office/drawing/2014/main" id="{AF624837-ECCA-43D7-BF58-CE7D56E4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" r="531"/>
          <a:stretch/>
        </p:blipFill>
        <p:spPr>
          <a:xfrm>
            <a:off x="7822604" y="1837604"/>
            <a:ext cx="3192336" cy="32221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FD20E5F-34CB-48C5-96F7-0976C1BAD30C}"/>
              </a:ext>
            </a:extLst>
          </p:cNvPr>
          <p:cNvSpPr txBox="1"/>
          <p:nvPr/>
        </p:nvSpPr>
        <p:spPr>
          <a:xfrm>
            <a:off x="2349996" y="5305520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2AAF03-D408-4F46-A8CD-501310334C69}"/>
              </a:ext>
            </a:extLst>
          </p:cNvPr>
          <p:cNvSpPr txBox="1"/>
          <p:nvPr/>
        </p:nvSpPr>
        <p:spPr>
          <a:xfrm>
            <a:off x="8272523" y="5305520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169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B933A9-E3BB-4FC0-BC90-E8E83371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Beispiel – Phasen-Rekonstruktion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E3B7D5-8754-4255-A33C-5153547DB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"/>
          <a:stretch/>
        </p:blipFill>
        <p:spPr>
          <a:xfrm>
            <a:off x="2349996" y="1664804"/>
            <a:ext cx="2145850" cy="3528392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82D485-358E-49CE-A422-A60E0695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4E701A8-EB85-4638-942D-2F93C2ABD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" r="3663"/>
          <a:stretch/>
        </p:blipFill>
        <p:spPr>
          <a:xfrm>
            <a:off x="8191165" y="1700808"/>
            <a:ext cx="2107322" cy="35283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9A6A6FC-85E0-4274-B722-FC205B92201D}"/>
              </a:ext>
            </a:extLst>
          </p:cNvPr>
          <p:cNvSpPr txBox="1"/>
          <p:nvPr/>
        </p:nvSpPr>
        <p:spPr>
          <a:xfrm>
            <a:off x="2323878" y="5372266"/>
            <a:ext cx="25996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Aufrecht</a:t>
            </a:r>
            <a:endParaRPr lang="en-US" sz="24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CE1ADD4-C395-44F8-9C70-724AF7461C6A}"/>
              </a:ext>
            </a:extLst>
          </p:cNvPr>
          <p:cNvSpPr txBox="1"/>
          <p:nvPr/>
        </p:nvSpPr>
        <p:spPr>
          <a:xfrm>
            <a:off x="7993938" y="5372266"/>
            <a:ext cx="250177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Springer - Gekippt</a:t>
            </a:r>
            <a:endParaRPr lang="en-US" sz="2400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CC936E7E-6C54-4AE9-A880-1CCB335EA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0"/>
            <a:ext cx="7524327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CC18CB-3B44-469F-B6B1-E576C272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DHI - Phasendifferenz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979694-F9CF-4DBB-8DE5-583ACCA60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27</a:t>
            </a:fld>
            <a:endParaRPr lang="de-DE" dirty="0"/>
          </a:p>
        </p:txBody>
      </p:sp>
      <p:pic>
        <p:nvPicPr>
          <p:cNvPr id="8" name="Grafik 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D10CBBC-9DA4-4B90-874C-46270CD42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r="2652" b="1696"/>
          <a:stretch/>
        </p:blipFill>
        <p:spPr>
          <a:xfrm>
            <a:off x="1629916" y="1854467"/>
            <a:ext cx="2024253" cy="354417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D906B11-1FC5-4695-BEC4-3690D0282FAD}"/>
              </a:ext>
            </a:extLst>
          </p:cNvPr>
          <p:cNvSpPr txBox="1"/>
          <p:nvPr/>
        </p:nvSpPr>
        <p:spPr>
          <a:xfrm>
            <a:off x="1513367" y="5470166"/>
            <a:ext cx="225734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Phasendifferenz</a:t>
            </a:r>
            <a:endParaRPr lang="en-US" sz="2400" dirty="0"/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1334B15D-9EAB-49D2-97F8-5D264786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9713" y="6494489"/>
            <a:ext cx="8388424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r>
              <a:rPr lang="en-US" dirty="0"/>
              <a:t>T. </a:t>
            </a:r>
            <a:r>
              <a:rPr lang="en-US" dirty="0" err="1"/>
              <a:t>Tahara</a:t>
            </a:r>
            <a:r>
              <a:rPr lang="en-US" dirty="0"/>
              <a:t>, X.. Quan, R. </a:t>
            </a:r>
            <a:r>
              <a:rPr lang="en-US" dirty="0" err="1"/>
              <a:t>Otani,.Y</a:t>
            </a:r>
            <a:r>
              <a:rPr lang="en-US" dirty="0"/>
              <a:t>. Takaki, O. </a:t>
            </a:r>
            <a:r>
              <a:rPr lang="en-US" dirty="0" err="1"/>
              <a:t>Matoba</a:t>
            </a:r>
            <a:r>
              <a:rPr lang="en-US" dirty="0"/>
              <a:t>, </a:t>
            </a:r>
            <a:r>
              <a:rPr lang="en-US" i="1" dirty="0"/>
              <a:t>Digital holography and its multidimensional imaging applications: a review. Microscopy, </a:t>
            </a:r>
            <a:r>
              <a:rPr lang="en-US" dirty="0" err="1"/>
              <a:t>doi</a:t>
            </a:r>
            <a:r>
              <a:rPr lang="en-US" dirty="0"/>
              <a:t>: 10.1093/</a:t>
            </a:r>
            <a:r>
              <a:rPr lang="en-US" dirty="0" err="1"/>
              <a:t>jmicro</a:t>
            </a:r>
            <a:r>
              <a:rPr lang="en-US" dirty="0"/>
              <a:t>/dfy007.</a:t>
            </a:r>
          </a:p>
          <a:p>
            <a:endParaRPr lang="de-DE" dirty="0"/>
          </a:p>
          <a:p>
            <a:pPr rtl="0"/>
            <a:r>
              <a:rPr lang="de-DE" dirty="0"/>
              <a:t>T</a:t>
            </a:r>
          </a:p>
        </p:txBody>
      </p:sp>
      <p:pic>
        <p:nvPicPr>
          <p:cNvPr id="12" name="Grafik 11" descr="Ein Bild, das Strichzeichnung, Küchengeräte enthält.&#10;&#10;Automatisch generierte Beschreibung">
            <a:extLst>
              <a:ext uri="{FF2B5EF4-FFF2-40B4-BE49-F238E27FC236}">
                <a16:creationId xmlns:a16="http://schemas.microsoft.com/office/drawing/2014/main" id="{EFA305EA-87B2-45EC-B7F6-6F96D3A7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580" y="1801302"/>
            <a:ext cx="4032448" cy="354417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7F1E186-E190-4F77-8885-609871C1C182}"/>
              </a:ext>
            </a:extLst>
          </p:cNvPr>
          <p:cNvSpPr txBox="1"/>
          <p:nvPr/>
        </p:nvSpPr>
        <p:spPr>
          <a:xfrm>
            <a:off x="5446340" y="5426643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dirty="0"/>
          </a:p>
        </p:txBody>
      </p:sp>
      <p:cxnSp>
        <p:nvCxnSpPr>
          <p:cNvPr id="17" name="Verbinder: gekrümmt 16">
            <a:extLst>
              <a:ext uri="{FF2B5EF4-FFF2-40B4-BE49-F238E27FC236}">
                <a16:creationId xmlns:a16="http://schemas.microsoft.com/office/drawing/2014/main" id="{6BF236FC-9DE1-4DE8-96B0-579A78BD17B9}"/>
              </a:ext>
            </a:extLst>
          </p:cNvPr>
          <p:cNvCxnSpPr>
            <a:cxnSpLocks/>
          </p:cNvCxnSpPr>
          <p:nvPr/>
        </p:nvCxnSpPr>
        <p:spPr>
          <a:xfrm flipV="1">
            <a:off x="3948025" y="3429000"/>
            <a:ext cx="3384376" cy="931888"/>
          </a:xfrm>
          <a:prstGeom prst="curvedConnector3">
            <a:avLst>
              <a:gd name="adj1" fmla="val 47794"/>
            </a:avLst>
          </a:prstGeom>
          <a:ln w="4445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08895F6-E5B6-4207-9BDD-19E089D21070}"/>
              </a:ext>
            </a:extLst>
          </p:cNvPr>
          <p:cNvSpPr txBox="1"/>
          <p:nvPr/>
        </p:nvSpPr>
        <p:spPr>
          <a:xfrm>
            <a:off x="4334937" y="2917540"/>
            <a:ext cx="253306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Phase </a:t>
            </a:r>
            <a:r>
              <a:rPr lang="de-DE" sz="2400" dirty="0" err="1"/>
              <a:t>unwrapping</a:t>
            </a:r>
            <a:endParaRPr lang="en-US" sz="24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E523054-05B4-4BA1-950D-28D074F47BBE}"/>
              </a:ext>
            </a:extLst>
          </p:cNvPr>
          <p:cNvCxnSpPr>
            <a:cxnSpLocks/>
          </p:cNvCxnSpPr>
          <p:nvPr/>
        </p:nvCxnSpPr>
        <p:spPr>
          <a:xfrm flipV="1">
            <a:off x="11423004" y="1909428"/>
            <a:ext cx="0" cy="1008112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02CF63E-B4D1-4C9E-A37B-F8518A5E4B7C}"/>
                  </a:ext>
                </a:extLst>
              </p:cNvPr>
              <p:cNvSpPr/>
              <p:nvPr/>
            </p:nvSpPr>
            <p:spPr>
              <a:xfrm>
                <a:off x="10891961" y="1854467"/>
                <a:ext cx="531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02CF63E-B4D1-4C9E-A37B-F8518A5E4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961" y="1854467"/>
                <a:ext cx="531043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>
            <a:extLst>
              <a:ext uri="{FF2B5EF4-FFF2-40B4-BE49-F238E27FC236}">
                <a16:creationId xmlns:a16="http://schemas.microsoft.com/office/drawing/2014/main" id="{B26E84AB-19AF-4C2E-993E-DCE5CFD5EF0E}"/>
              </a:ext>
            </a:extLst>
          </p:cNvPr>
          <p:cNvSpPr txBox="1"/>
          <p:nvPr/>
        </p:nvSpPr>
        <p:spPr>
          <a:xfrm>
            <a:off x="8190969" y="5639009"/>
            <a:ext cx="286366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 </a:t>
            </a:r>
            <a:r>
              <a:rPr lang="de-DE" sz="2400" dirty="0" err="1"/>
              <a:t>Phasedifferenz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92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7A571B9-D292-4F8E-804D-61D7257B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die Aufmerksamkeit.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F766C8-CECE-4DF7-BE3E-1C1E3B954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EA7392-F3F8-42C6-95F3-60B0E803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710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DCB0-DB18-43BF-9E06-02397045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Mirascope</a:t>
            </a:r>
            <a:endParaRPr lang="en-US" dirty="0"/>
          </a:p>
        </p:txBody>
      </p:sp>
      <p:pic>
        <p:nvPicPr>
          <p:cNvPr id="7" name="Inhaltsplatzhalter 6" descr="Ein Bild, das Fenster, Boden, drinnen, Tisch enthält.&#10;&#10;Automatisch generierte Beschreibung">
            <a:extLst>
              <a:ext uri="{FF2B5EF4-FFF2-40B4-BE49-F238E27FC236}">
                <a16:creationId xmlns:a16="http://schemas.microsoft.com/office/drawing/2014/main" id="{736310D2-A23B-4EC4-8794-0DF064A24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1772816"/>
            <a:ext cx="7161414" cy="426720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27D23-44BE-4232-8AA7-3C02DDCB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Bild: </a:t>
            </a:r>
            <a:r>
              <a:rPr lang="en-US" b="1" dirty="0"/>
              <a:t>https://tinyurl.com/y6r5dzhr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1A4559-242F-48BC-A46B-C68DBD8D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713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F5E90-63DF-49CF-BF2F-35F28EFF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de-DE" dirty="0"/>
              <a:t>Wieso Holografie? - Motivation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0AE097-07FF-4D2B-B16A-3F7D85BD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7452319" cy="276226"/>
          </a:xfrm>
        </p:spPr>
        <p:txBody>
          <a:bodyPr/>
          <a:lstStyle/>
          <a:p>
            <a:r>
              <a:rPr lang="de-DE" dirty="0"/>
              <a:t>G. Ackermann &amp; J. Eichler, </a:t>
            </a:r>
            <a:r>
              <a:rPr lang="de-DE" dirty="0" err="1"/>
              <a:t>Holography</a:t>
            </a:r>
            <a:r>
              <a:rPr lang="de-DE" dirty="0"/>
              <a:t> Wiley, 2007</a:t>
            </a:r>
          </a:p>
          <a:p>
            <a:r>
              <a:rPr lang="de-DE" dirty="0"/>
              <a:t> 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28D206-3FAA-4EDE-8689-F46CED6C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</a:t>
            </a:fld>
            <a:endParaRPr lang="de-DE" dirty="0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E48CE5F4-4B60-441E-81A1-34D40A438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3932" y="3203078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D23CA40-0FBE-4E18-A7EF-4159DBF1FF49}"/>
              </a:ext>
            </a:extLst>
          </p:cNvPr>
          <p:cNvSpPr/>
          <p:nvPr/>
        </p:nvSpPr>
        <p:spPr>
          <a:xfrm>
            <a:off x="5947248" y="3165066"/>
            <a:ext cx="432048" cy="1430262"/>
          </a:xfrm>
          <a:prstGeom prst="ellipse">
            <a:avLst/>
          </a:prstGeom>
          <a:solidFill>
            <a:schemeClr val="tx2">
              <a:alpha val="62000"/>
            </a:schemeClr>
          </a:solidFill>
          <a:ln>
            <a:solidFill>
              <a:schemeClr val="tx2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Kamera">
            <a:extLst>
              <a:ext uri="{FF2B5EF4-FFF2-40B4-BE49-F238E27FC236}">
                <a16:creationId xmlns:a16="http://schemas.microsoft.com/office/drawing/2014/main" id="{14CCBBE9-8851-4F3C-9BFF-286ECECD1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241" y="3343521"/>
            <a:ext cx="1155701" cy="1155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1260A71-EE8B-4D54-AC6E-A943CDBEC9C7}"/>
              </a:ext>
            </a:extLst>
          </p:cNvPr>
          <p:cNvGrpSpPr/>
          <p:nvPr/>
        </p:nvGrpSpPr>
        <p:grpSpPr>
          <a:xfrm>
            <a:off x="3142084" y="2476128"/>
            <a:ext cx="1168896" cy="1041290"/>
            <a:chOff x="3070076" y="2273721"/>
            <a:chExt cx="1168896" cy="1041290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1327CC6-8A2F-4BE3-BD09-AC90AA44D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0076" y="2273721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F885BD3F-CB24-44FF-905F-FAC08CCBF5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4876" y="2328343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6FD9D89-756F-4011-BD98-B9F8C61FE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2476" y="2666939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4A4970F6-239B-4260-84CD-7B966DECC77B}"/>
              </a:ext>
            </a:extLst>
          </p:cNvPr>
          <p:cNvGrpSpPr/>
          <p:nvPr/>
        </p:nvGrpSpPr>
        <p:grpSpPr>
          <a:xfrm rot="13004944">
            <a:off x="3793739" y="3570150"/>
            <a:ext cx="1453433" cy="666833"/>
            <a:chOff x="2877121" y="2336319"/>
            <a:chExt cx="1453433" cy="666833"/>
          </a:xfrm>
        </p:grpSpPr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C332675-94D2-4EF9-8B69-018EEE2FFA0B}"/>
                </a:ext>
              </a:extLst>
            </p:cNvPr>
            <p:cNvCxnSpPr>
              <a:cxnSpLocks/>
            </p:cNvCxnSpPr>
            <p:nvPr/>
          </p:nvCxnSpPr>
          <p:spPr>
            <a:xfrm rot="8595056">
              <a:off x="2877121" y="2536273"/>
              <a:ext cx="1116570" cy="58087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7BCFCE2-58B0-4002-9B6D-93DB6EFCE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9297" y="2336319"/>
              <a:ext cx="864096" cy="648072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258FAEF5-C2F2-492B-B7AE-C9FD291D7896}"/>
                </a:ext>
              </a:extLst>
            </p:cNvPr>
            <p:cNvCxnSpPr>
              <a:cxnSpLocks/>
            </p:cNvCxnSpPr>
            <p:nvPr/>
          </p:nvCxnSpPr>
          <p:spPr>
            <a:xfrm rot="8595056" flipV="1">
              <a:off x="3236609" y="2927046"/>
              <a:ext cx="1093945" cy="76106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99EA778F-4BA8-4967-96EE-FD840E678454}"/>
              </a:ext>
            </a:extLst>
          </p:cNvPr>
          <p:cNvGrpSpPr/>
          <p:nvPr/>
        </p:nvGrpSpPr>
        <p:grpSpPr>
          <a:xfrm rot="12988432">
            <a:off x="7069355" y="3548078"/>
            <a:ext cx="1597045" cy="676166"/>
            <a:chOff x="2779349" y="2436786"/>
            <a:chExt cx="1597045" cy="676166"/>
          </a:xfrm>
        </p:grpSpPr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C844E20B-FACD-4AEB-9D64-BC60A3E9F23C}"/>
                </a:ext>
              </a:extLst>
            </p:cNvPr>
            <p:cNvCxnSpPr>
              <a:cxnSpLocks/>
            </p:cNvCxnSpPr>
            <p:nvPr/>
          </p:nvCxnSpPr>
          <p:spPr>
            <a:xfrm rot="8611568" flipV="1">
              <a:off x="2779349" y="2436786"/>
              <a:ext cx="1146939" cy="125295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8A997586-3C0F-432D-80E2-735A11313571}"/>
                </a:ext>
              </a:extLst>
            </p:cNvPr>
            <p:cNvCxnSpPr>
              <a:cxnSpLocks/>
            </p:cNvCxnSpPr>
            <p:nvPr/>
          </p:nvCxnSpPr>
          <p:spPr>
            <a:xfrm rot="8611568">
              <a:off x="3116394" y="2676650"/>
              <a:ext cx="1080094" cy="0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811EAF62-DCBC-4C3B-931F-D0BBC823CB05}"/>
                </a:ext>
              </a:extLst>
            </p:cNvPr>
            <p:cNvCxnSpPr>
              <a:cxnSpLocks/>
            </p:cNvCxnSpPr>
            <p:nvPr/>
          </p:nvCxnSpPr>
          <p:spPr>
            <a:xfrm rot="8611568">
              <a:off x="3205822" y="2941625"/>
              <a:ext cx="1170572" cy="171327"/>
            </a:xfrm>
            <a:prstGeom prst="straightConnector1">
              <a:avLst/>
            </a:prstGeom>
            <a:ln w="44450">
              <a:solidFill>
                <a:schemeClr val="accent2"/>
              </a:solidFill>
              <a:miter lim="800000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8A9966E8-1EA9-49A6-BF07-56B86E2D4A12}"/>
              </a:ext>
            </a:extLst>
          </p:cNvPr>
          <p:cNvSpPr txBox="1"/>
          <p:nvPr/>
        </p:nvSpPr>
        <p:spPr>
          <a:xfrm>
            <a:off x="2885443" y="1927159"/>
            <a:ext cx="254627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Inkohärentes Licht</a:t>
            </a:r>
          </a:p>
        </p:txBody>
      </p:sp>
    </p:spTree>
    <p:extLst>
      <p:ext uri="{BB962C8B-B14F-4D97-AF65-F5344CB8AC3E}">
        <p14:creationId xmlns:p14="http://schemas.microsoft.com/office/powerpoint/2010/main" val="196944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749351-E1C4-437A-965D-BB651E98C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AE52C0-03F3-4456-85AB-16DF9BFB2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694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A0C43-03EE-4E4D-B772-9648564F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8390180-3048-4D3D-97B2-CF255F90C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BF05B3-A175-46DF-B881-70AE198F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073781-59FF-4660-88F2-FFF86E7D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370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84B4728-582B-4975-BE4D-2D4B6E1A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Phase </a:t>
            </a:r>
            <a:r>
              <a:rPr lang="de-DE" dirty="0" err="1"/>
              <a:t>Unwrapping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F5EB946-A6F4-4EFD-8B45-2EC1B8C3A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4" y="3088432"/>
            <a:ext cx="5106113" cy="134868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FCC134-7A1F-48ED-B9C4-841B089D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32</a:t>
            </a:fld>
            <a:endParaRPr lang="de-DE" dirty="0"/>
          </a:p>
        </p:txBody>
      </p:sp>
      <p:pic>
        <p:nvPicPr>
          <p:cNvPr id="11" name="Grafik 10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E6D1A8C4-1C95-4791-BEE8-A42C57F8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6" y="1739753"/>
            <a:ext cx="5106113" cy="1348679"/>
          </a:xfrm>
          <a:prstGeom prst="rect">
            <a:avLst/>
          </a:prstGeom>
        </p:spPr>
      </p:pic>
      <p:pic>
        <p:nvPicPr>
          <p:cNvPr id="13" name="Grafik 12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652E1201-5E51-44B5-8974-D1333E600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4437112"/>
            <a:ext cx="5106113" cy="1767136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EC04A2C-B89E-44F9-85B2-AFBE015A2AF4}"/>
              </a:ext>
            </a:extLst>
          </p:cNvPr>
          <p:cNvCxnSpPr>
            <a:cxnSpLocks/>
          </p:cNvCxnSpPr>
          <p:nvPr/>
        </p:nvCxnSpPr>
        <p:spPr>
          <a:xfrm>
            <a:off x="7750596" y="1739753"/>
            <a:ext cx="0" cy="4281535"/>
          </a:xfrm>
          <a:prstGeom prst="line">
            <a:avLst/>
          </a:prstGeom>
          <a:ln w="25400">
            <a:solidFill>
              <a:schemeClr val="accent5">
                <a:alpha val="52000"/>
              </a:schemeClr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E3A6146-BC64-4343-836A-FCC1C4E91FAB}"/>
              </a:ext>
            </a:extLst>
          </p:cNvPr>
          <p:cNvSpPr txBox="1"/>
          <p:nvPr/>
        </p:nvSpPr>
        <p:spPr>
          <a:xfrm>
            <a:off x="11256041" y="5877793"/>
            <a:ext cx="29448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bg1"/>
                </a:solidFill>
              </a:rPr>
              <a:t>x</a:t>
            </a:r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2822AC1-D893-4A48-AD60-242088A48B7E}"/>
                  </a:ext>
                </a:extLst>
              </p:cNvPr>
              <p:cNvSpPr txBox="1"/>
              <p:nvPr/>
            </p:nvSpPr>
            <p:spPr>
              <a:xfrm>
                <a:off x="1078994" y="3685410"/>
                <a:ext cx="465537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D2822AC1-D893-4A48-AD60-242088A48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94" y="3685410"/>
                <a:ext cx="4655377" cy="332399"/>
              </a:xfrm>
              <a:prstGeom prst="rect">
                <a:avLst/>
              </a:prstGeom>
              <a:blipFill>
                <a:blip r:embed="rId5"/>
                <a:stretch>
                  <a:fillRect t="-3704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5130B51-F219-4200-AA97-C44C2D1DD959}"/>
                  </a:ext>
                </a:extLst>
              </p:cNvPr>
              <p:cNvSpPr/>
              <p:nvPr/>
            </p:nvSpPr>
            <p:spPr>
              <a:xfrm>
                <a:off x="7011938" y="1699746"/>
                <a:ext cx="531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B5130B51-F219-4200-AA97-C44C2D1DD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38" y="1699746"/>
                <a:ext cx="53104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6BC74215-CD45-47D5-BD95-70076EF42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2" y="6400800"/>
            <a:ext cx="7668343" cy="276225"/>
          </a:xfrm>
        </p:spPr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Schnars</a:t>
            </a:r>
            <a:r>
              <a:rPr lang="de-DE" dirty="0"/>
              <a:t>, C. </a:t>
            </a:r>
            <a:r>
              <a:rPr lang="de-DE" dirty="0" err="1"/>
              <a:t>Falldorf</a:t>
            </a:r>
            <a:r>
              <a:rPr lang="de-DE" dirty="0"/>
              <a:t>, J. Watson, W. </a:t>
            </a:r>
            <a:r>
              <a:rPr lang="de-DE" dirty="0" err="1"/>
              <a:t>Jüptner</a:t>
            </a:r>
            <a:r>
              <a:rPr lang="de-DE" dirty="0"/>
              <a:t>, Digitale </a:t>
            </a:r>
            <a:r>
              <a:rPr lang="de-DE" dirty="0" err="1"/>
              <a:t>Holography</a:t>
            </a:r>
            <a:r>
              <a:rPr lang="de-DE" dirty="0"/>
              <a:t> and </a:t>
            </a:r>
            <a:r>
              <a:rPr lang="de-DE" dirty="0" err="1"/>
              <a:t>Wavefront</a:t>
            </a:r>
            <a:r>
              <a:rPr lang="de-DE" dirty="0"/>
              <a:t> </a:t>
            </a:r>
            <a:r>
              <a:rPr lang="de-DE" dirty="0" err="1"/>
              <a:t>Sensing</a:t>
            </a:r>
            <a:r>
              <a:rPr lang="de-DE" dirty="0"/>
              <a:t>, Springer Verlag, 2014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944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6DE13C-BBC7-419B-BBC4-E54BC60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CCD/CMOS Sensoren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0BD1DF-04C2-46B3-B795-E69351A3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548" y="6400801"/>
            <a:ext cx="8510304" cy="276226"/>
          </a:xfrm>
        </p:spPr>
        <p:txBody>
          <a:bodyPr/>
          <a:lstStyle/>
          <a:p>
            <a:r>
              <a:rPr lang="de-DE" dirty="0"/>
              <a:t>Bild rechts: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http://www.dronesglobe.com/wp-content/uploads/2018/02/CCD-vs-CMOS-sensors.jpg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Bild links: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https://www.whatdigitalcamera.com/technology_guides/cmos-image-sensor-what-is-it-and-how-does-it-work-62586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AA98AD-6E87-4C87-9CC8-C6D5B30A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33</a:t>
            </a:fld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120AC5A1-E6A9-4514-A55C-94E30D55B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00" y="1929780"/>
            <a:ext cx="5964504" cy="3430488"/>
          </a:xfrm>
        </p:spPr>
      </p:pic>
      <p:pic>
        <p:nvPicPr>
          <p:cNvPr id="14" name="Grafik 13" descr="Ein Bild, das drinnen, sitzend, Monitor enthält.&#10;&#10;Automatisch generierte Beschreibung">
            <a:extLst>
              <a:ext uri="{FF2B5EF4-FFF2-40B4-BE49-F238E27FC236}">
                <a16:creationId xmlns:a16="http://schemas.microsoft.com/office/drawing/2014/main" id="{D78B4172-78EE-4230-9364-1A7B03166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929780"/>
            <a:ext cx="4338010" cy="343048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6C24E7C-E132-4319-8897-63C63CE90A2C}"/>
              </a:ext>
            </a:extLst>
          </p:cNvPr>
          <p:cNvSpPr txBox="1"/>
          <p:nvPr/>
        </p:nvSpPr>
        <p:spPr>
          <a:xfrm>
            <a:off x="837828" y="5455802"/>
            <a:ext cx="400353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CMOS Sensor in einer Kamera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2DE7463-6474-435C-9F89-F670774539B5}"/>
              </a:ext>
            </a:extLst>
          </p:cNvPr>
          <p:cNvSpPr txBox="1"/>
          <p:nvPr/>
        </p:nvSpPr>
        <p:spPr>
          <a:xfrm>
            <a:off x="7738802" y="5503570"/>
            <a:ext cx="20387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CCD vs. CMOS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9189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7493EE-836E-46CC-AD53-DFCA088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Spatial</a:t>
            </a:r>
            <a:r>
              <a:rPr lang="de-DE" dirty="0"/>
              <a:t> Light Modulator (SLM)</a:t>
            </a:r>
            <a:endParaRPr lang="en-US" dirty="0"/>
          </a:p>
        </p:txBody>
      </p:sp>
      <p:pic>
        <p:nvPicPr>
          <p:cNvPr id="7" name="Inhaltsplatzhalter 6" descr="Ein Bild, das Gerät, Thermometer enthält.&#10;&#10;Automatisch generierte Beschreibung">
            <a:extLst>
              <a:ext uri="{FF2B5EF4-FFF2-40B4-BE49-F238E27FC236}">
                <a16:creationId xmlns:a16="http://schemas.microsoft.com/office/drawing/2014/main" id="{E1A7D3C0-63F1-40B7-9FD0-8B41466A9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" r="4932" b="5887"/>
          <a:stretch/>
        </p:blipFill>
        <p:spPr>
          <a:xfrm>
            <a:off x="3026188" y="1628800"/>
            <a:ext cx="6497223" cy="3938687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F2FD216-BE3A-4DAB-9E54-B566E932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Edingburgh</a:t>
            </a:r>
            <a:r>
              <a:rPr lang="de-DE" dirty="0"/>
              <a:t>, </a:t>
            </a:r>
            <a:r>
              <a:rPr lang="en-US" dirty="0"/>
              <a:t>Spatial Light Modulators and Modern Optical Systems,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https://www2.ph.ed.ac.uk/~wjh/teaching/mo/slides/slms/slm.pdf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D8D0C3-9962-4A8B-A70B-A47E7760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34</a:t>
            </a:fld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269D13-CA2C-4884-9E32-C051B11F6C9B}"/>
              </a:ext>
            </a:extLst>
          </p:cNvPr>
          <p:cNvSpPr txBox="1"/>
          <p:nvPr/>
        </p:nvSpPr>
        <p:spPr>
          <a:xfrm>
            <a:off x="3862164" y="5688521"/>
            <a:ext cx="464633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Schematische Funktionsweise SLM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765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1F4E8-21E4-4220-ADC4-38E0EA18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Schritte zu einem </a:t>
            </a:r>
            <a:r>
              <a:rPr lang="de-DE" dirty="0" err="1"/>
              <a:t>Hologram</a:t>
            </a:r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728D6FA-5104-4030-822A-111C82BB6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39" y="2364046"/>
            <a:ext cx="827904" cy="860046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5026BB-AE9D-4563-84BF-60B806BD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A31E68-36D5-4C70-A96C-BAF4E41B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4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77D9AC-E6A0-487D-B392-14F35518EB0E}"/>
              </a:ext>
            </a:extLst>
          </p:cNvPr>
          <p:cNvSpPr txBox="1"/>
          <p:nvPr/>
        </p:nvSpPr>
        <p:spPr>
          <a:xfrm>
            <a:off x="2100458" y="2562372"/>
            <a:ext cx="3328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4000" dirty="0">
                <a:latin typeface="Chiller" panose="04020404031007020602" pitchFamily="82" charset="0"/>
              </a:rPr>
              <a:t>1</a:t>
            </a:r>
            <a:endParaRPr lang="en-US" sz="4000" dirty="0">
              <a:latin typeface="Chiller" panose="04020404031007020602" pitchFamily="82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09D97FF-FD2E-438F-B47F-63FE6E5179DB}"/>
              </a:ext>
            </a:extLst>
          </p:cNvPr>
          <p:cNvGrpSpPr/>
          <p:nvPr/>
        </p:nvGrpSpPr>
        <p:grpSpPr>
          <a:xfrm>
            <a:off x="1917948" y="4192880"/>
            <a:ext cx="827904" cy="860046"/>
            <a:chOff x="1917948" y="4050120"/>
            <a:chExt cx="827904" cy="860046"/>
          </a:xfrm>
        </p:grpSpPr>
        <p:pic>
          <p:nvPicPr>
            <p:cNvPr id="8" name="Inhaltsplatzhalter 6">
              <a:extLst>
                <a:ext uri="{FF2B5EF4-FFF2-40B4-BE49-F238E27FC236}">
                  <a16:creationId xmlns:a16="http://schemas.microsoft.com/office/drawing/2014/main" id="{961505AC-80FB-4CFB-80C3-A890313E5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7948" y="4050120"/>
              <a:ext cx="827904" cy="860046"/>
            </a:xfrm>
            <a:prstGeom prst="rect">
              <a:avLst/>
            </a:prstGeom>
          </p:spPr>
        </p:pic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F4BAA5-42BD-4321-85AD-4B38DD0AFEAA}"/>
                </a:ext>
              </a:extLst>
            </p:cNvPr>
            <p:cNvSpPr/>
            <p:nvPr/>
          </p:nvSpPr>
          <p:spPr>
            <a:xfrm>
              <a:off x="2132967" y="4224705"/>
              <a:ext cx="397866" cy="661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de-DE" sz="4000" dirty="0">
                  <a:latin typeface="Chiller" panose="04020404031007020602" pitchFamily="82" charset="0"/>
                </a:rPr>
                <a:t>2</a:t>
              </a:r>
              <a:endParaRPr lang="en-US" sz="4000" dirty="0">
                <a:latin typeface="Chiller" panose="04020404031007020602" pitchFamily="82" charset="0"/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E7A0882-72C4-4128-BBC5-4F4D2C753560}"/>
              </a:ext>
            </a:extLst>
          </p:cNvPr>
          <p:cNvSpPr txBox="1"/>
          <p:nvPr/>
        </p:nvSpPr>
        <p:spPr>
          <a:xfrm>
            <a:off x="3659682" y="2640428"/>
            <a:ext cx="667362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600" dirty="0"/>
              <a:t>Aufnahme - Erstellung eines Master Holograms</a:t>
            </a:r>
            <a:endParaRPr lang="en-US" sz="2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DDCF2F-BE45-4E52-AD7C-50C29B062114}"/>
              </a:ext>
            </a:extLst>
          </p:cNvPr>
          <p:cNvSpPr txBox="1"/>
          <p:nvPr/>
        </p:nvSpPr>
        <p:spPr>
          <a:xfrm>
            <a:off x="3659682" y="4472109"/>
            <a:ext cx="6448432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600" dirty="0"/>
              <a:t>Rekonstruktion – Verwendung des Holograms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9772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Holografie? - Aufnahme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5</a:t>
            </a:fld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6C679-5D23-4924-963A-1B81D092BF1C}"/>
              </a:ext>
            </a:extLst>
          </p:cNvPr>
          <p:cNvSpPr/>
          <p:nvPr/>
        </p:nvSpPr>
        <p:spPr>
          <a:xfrm>
            <a:off x="1522413" y="2800359"/>
            <a:ext cx="899591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9135" y="2076792"/>
            <a:ext cx="1296144" cy="1296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C8EA5DE-C4B1-4EBB-A89A-0FAC0D07106B}"/>
              </a:ext>
            </a:extLst>
          </p:cNvPr>
          <p:cNvSpPr/>
          <p:nvPr/>
        </p:nvSpPr>
        <p:spPr>
          <a:xfrm rot="19242986">
            <a:off x="5677631" y="2440317"/>
            <a:ext cx="72008" cy="11521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5395247" y="4631729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16B02A0-DC42-46EC-B0DC-5A2BB3BAC795}"/>
              </a:ext>
            </a:extLst>
          </p:cNvPr>
          <p:cNvCxnSpPr>
            <a:cxnSpLocks/>
          </p:cNvCxnSpPr>
          <p:nvPr/>
        </p:nvCxnSpPr>
        <p:spPr>
          <a:xfrm>
            <a:off x="2998068" y="3012725"/>
            <a:ext cx="1512168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3A9D7D7-1ACD-46A3-A6EB-4BF37E9E4404}"/>
              </a:ext>
            </a:extLst>
          </p:cNvPr>
          <p:cNvCxnSpPr>
            <a:cxnSpLocks/>
          </p:cNvCxnSpPr>
          <p:nvPr/>
        </p:nvCxnSpPr>
        <p:spPr>
          <a:xfrm>
            <a:off x="6886500" y="3012725"/>
            <a:ext cx="14401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6886500" y="5272845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9750189" y="3585234"/>
            <a:ext cx="0" cy="1152128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9667288" y="4569893"/>
            <a:ext cx="239836" cy="140116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ACB401E-778F-46FA-A514-7A10B333C123}"/>
              </a:ext>
            </a:extLst>
          </p:cNvPr>
          <p:cNvSpPr txBox="1"/>
          <p:nvPr/>
        </p:nvSpPr>
        <p:spPr>
          <a:xfrm>
            <a:off x="1522413" y="2817209"/>
            <a:ext cx="87716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>
                <a:solidFill>
                  <a:schemeClr val="accent5">
                    <a:lumMod val="50000"/>
                  </a:schemeClr>
                </a:solidFill>
              </a:rPr>
              <a:t>Laser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7C1657A-4498-4D68-A496-50204CE419DF}"/>
              </a:ext>
            </a:extLst>
          </p:cNvPr>
          <p:cNvSpPr txBox="1"/>
          <p:nvPr/>
        </p:nvSpPr>
        <p:spPr>
          <a:xfrm>
            <a:off x="4655049" y="2018820"/>
            <a:ext cx="19784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Beam-Splitter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3B26468-CD47-4152-8EEB-EE50FDC27D12}"/>
              </a:ext>
            </a:extLst>
          </p:cNvPr>
          <p:cNvCxnSpPr>
            <a:cxnSpLocks/>
          </p:cNvCxnSpPr>
          <p:nvPr/>
        </p:nvCxnSpPr>
        <p:spPr>
          <a:xfrm>
            <a:off x="5518348" y="3585234"/>
            <a:ext cx="0" cy="1178903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17497C5-810A-4393-A731-71DE361FE6CD}"/>
              </a:ext>
            </a:extLst>
          </p:cNvPr>
          <p:cNvSpPr txBox="1"/>
          <p:nvPr/>
        </p:nvSpPr>
        <p:spPr>
          <a:xfrm>
            <a:off x="4325833" y="5306536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8EE06D7-8A41-4EC7-AB60-75D9FD707991}"/>
              </a:ext>
            </a:extLst>
          </p:cNvPr>
          <p:cNvSpPr txBox="1"/>
          <p:nvPr/>
        </p:nvSpPr>
        <p:spPr>
          <a:xfrm>
            <a:off x="9822146" y="5460294"/>
            <a:ext cx="17139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endParaRPr lang="de-DE" sz="2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4A0FC8C0-AFA1-48D7-8C57-B19BF0BB9484}"/>
              </a:ext>
            </a:extLst>
          </p:cNvPr>
          <p:cNvSpPr txBox="1"/>
          <p:nvPr/>
        </p:nvSpPr>
        <p:spPr>
          <a:xfrm>
            <a:off x="7988706" y="3927785"/>
            <a:ext cx="172996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Objektwelle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F6EB32E1-240A-4BF4-AA54-50C1EB7CFBAE}"/>
              </a:ext>
            </a:extLst>
          </p:cNvPr>
          <p:cNvSpPr txBox="1"/>
          <p:nvPr/>
        </p:nvSpPr>
        <p:spPr>
          <a:xfrm>
            <a:off x="6992087" y="5371106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</p:spTree>
    <p:extLst>
      <p:ext uri="{BB962C8B-B14F-4D97-AF65-F5344CB8AC3E}">
        <p14:creationId xmlns:p14="http://schemas.microsoft.com/office/powerpoint/2010/main" val="97383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12FEC-4B7C-41BA-9E2B-27B29CF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Holografie? - Aufnahme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601F59-45DE-4C0D-B13A-ECCF820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18549F-8FDD-407C-816F-0624D1E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6800" y="6093788"/>
            <a:ext cx="1155701" cy="276226"/>
          </a:xfrm>
        </p:spPr>
        <p:txBody>
          <a:bodyPr/>
          <a:lstStyle/>
          <a:p>
            <a:pPr rtl="0"/>
            <a:fld id="{25BA54BD-C84D-46CE-8B72-31BFB26ABA43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 descr="Katze">
            <a:extLst>
              <a:ext uri="{FF2B5EF4-FFF2-40B4-BE49-F238E27FC236}">
                <a16:creationId xmlns:a16="http://schemas.microsoft.com/office/drawing/2014/main" id="{A19072B3-ECC2-4490-8C76-D9A4AFB3C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731" y="1654750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61507B7-8A5A-423E-A9C3-FA95F9668194}"/>
              </a:ext>
            </a:extLst>
          </p:cNvPr>
          <p:cNvSpPr/>
          <p:nvPr/>
        </p:nvSpPr>
        <p:spPr>
          <a:xfrm rot="18973086">
            <a:off x="1212203" y="4159517"/>
            <a:ext cx="132444" cy="108951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B0326F0-55A3-4B62-AC12-9F0BA1434D16}"/>
              </a:ext>
            </a:extLst>
          </p:cNvPr>
          <p:cNvCxnSpPr>
            <a:cxnSpLocks/>
          </p:cNvCxnSpPr>
          <p:nvPr/>
        </p:nvCxnSpPr>
        <p:spPr>
          <a:xfrm>
            <a:off x="1902371" y="4606082"/>
            <a:ext cx="3167360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2200B1-9D45-4D9C-A329-4C4C7855A1E4}"/>
              </a:ext>
            </a:extLst>
          </p:cNvPr>
          <p:cNvCxnSpPr>
            <a:cxnSpLocks/>
          </p:cNvCxnSpPr>
          <p:nvPr/>
        </p:nvCxnSpPr>
        <p:spPr>
          <a:xfrm>
            <a:off x="5612661" y="2924174"/>
            <a:ext cx="1" cy="1394243"/>
          </a:xfrm>
          <a:prstGeom prst="straightConnector1">
            <a:avLst/>
          </a:prstGeom>
          <a:ln w="63500">
            <a:solidFill>
              <a:schemeClr val="accent5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DD9585F6-C162-4FBC-9422-74BC5B49626F}"/>
              </a:ext>
            </a:extLst>
          </p:cNvPr>
          <p:cNvSpPr/>
          <p:nvPr/>
        </p:nvSpPr>
        <p:spPr>
          <a:xfrm rot="2685377">
            <a:off x="5522996" y="4121083"/>
            <a:ext cx="239836" cy="10828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0D7E165-1F80-49AD-910B-8D09107D03A2}"/>
                  </a:ext>
                </a:extLst>
              </p:cNvPr>
              <p:cNvSpPr txBox="1"/>
              <p:nvPr/>
            </p:nvSpPr>
            <p:spPr>
              <a:xfrm>
                <a:off x="2172454" y="3956364"/>
                <a:ext cx="2731132" cy="399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4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0D7E165-1F80-49AD-910B-8D09107D0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454" y="3956364"/>
                <a:ext cx="2731132" cy="399340"/>
              </a:xfrm>
              <a:prstGeom prst="rect">
                <a:avLst/>
              </a:prstGeom>
              <a:blipFill>
                <a:blip r:embed="rId4"/>
                <a:stretch>
                  <a:fillRect l="-2232" t="-30303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8ECBDCD-EB7F-4017-BF78-1B3A1EDE94C4}"/>
                  </a:ext>
                </a:extLst>
              </p:cNvPr>
              <p:cNvSpPr txBox="1"/>
              <p:nvPr/>
            </p:nvSpPr>
            <p:spPr>
              <a:xfrm>
                <a:off x="6043565" y="3274406"/>
                <a:ext cx="2916248" cy="399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func>
                        <m:func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e-DE" sz="24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de-DE" sz="24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2400" b="0" i="0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DE" sz="2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8ECBDCD-EB7F-4017-BF78-1B3A1EDE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565" y="3274406"/>
                <a:ext cx="2916248" cy="399340"/>
              </a:xfrm>
              <a:prstGeom prst="rect">
                <a:avLst/>
              </a:prstGeom>
              <a:blipFill>
                <a:blip r:embed="rId5"/>
                <a:stretch>
                  <a:fillRect l="-2088" t="-30303" r="-668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A44C3CE-34DA-4977-B784-5BA6110956BE}"/>
                  </a:ext>
                </a:extLst>
              </p:cNvPr>
              <p:cNvSpPr/>
              <p:nvPr/>
            </p:nvSpPr>
            <p:spPr>
              <a:xfrm>
                <a:off x="5285929" y="5146053"/>
                <a:ext cx="6713144" cy="4417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1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sz="2100" i="1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begChr m:val="|"/>
                          <m:endChr m:val="|"/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1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  <m:sup>
                              <m:r>
                                <a:rPr lang="de-DE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10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  <m:sup>
                              <m:r>
                                <a:rPr lang="de-DE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de-DE" sz="2100" i="1">
                          <a:latin typeface="Cambria Math" panose="02040503050406030204" pitchFamily="18" charset="0"/>
                        </a:rPr>
                        <m:t>=|</m:t>
                      </m:r>
                      <m:sSubSup>
                        <m:sSubSup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1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  <m:sup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1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de-DE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DE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1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1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r>
                            <a:rPr lang="de-DE" sz="2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de-DE" sz="2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1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de-DE" sz="21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de-DE" sz="2100" dirty="0">
                          <a:solidFill>
                            <a:schemeClr val="accent2"/>
                          </a:solidFill>
                        </a:rPr>
                        <m:t>) </m:t>
                      </m:r>
                      <m:r>
                        <m:rPr>
                          <m:nor/>
                        </m:rPr>
                        <a:rPr lang="de-DE" sz="2100" dirty="0"/>
                        <m:t>|</m:t>
                      </m:r>
                    </m:oMath>
                  </m:oMathPara>
                </a14:m>
                <a:endParaRPr lang="de-DE" sz="2100" dirty="0"/>
              </a:p>
            </p:txBody>
          </p:sp>
        </mc:Choice>
        <mc:Fallback xmlns=""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8A44C3CE-34DA-4977-B784-5BA611095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929" y="5146053"/>
                <a:ext cx="6713144" cy="441788"/>
              </a:xfrm>
              <a:prstGeom prst="rect">
                <a:avLst/>
              </a:prstGeom>
              <a:blipFill>
                <a:blip r:embed="rId6"/>
                <a:stretch>
                  <a:fillRect t="-12329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feld 37">
            <a:extLst>
              <a:ext uri="{FF2B5EF4-FFF2-40B4-BE49-F238E27FC236}">
                <a16:creationId xmlns:a16="http://schemas.microsoft.com/office/drawing/2014/main" id="{4496340D-E277-44A8-AFB6-78CC35A365FF}"/>
              </a:ext>
            </a:extLst>
          </p:cNvPr>
          <p:cNvSpPr txBox="1"/>
          <p:nvPr/>
        </p:nvSpPr>
        <p:spPr>
          <a:xfrm>
            <a:off x="286867" y="4942215"/>
            <a:ext cx="1133644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Spiegel</a:t>
            </a:r>
          </a:p>
        </p:txBody>
      </p:sp>
    </p:spTree>
    <p:extLst>
      <p:ext uri="{BB962C8B-B14F-4D97-AF65-F5344CB8AC3E}">
        <p14:creationId xmlns:p14="http://schemas.microsoft.com/office/powerpoint/2010/main" val="26860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5B08B-A007-4679-BCB0-15D776E1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funktioniert Holografie? - Rekonstruktion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410C1F-1A29-4761-B2D8-230F099E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3" y="6400801"/>
            <a:ext cx="8000998" cy="276226"/>
          </a:xfrm>
        </p:spPr>
        <p:txBody>
          <a:bodyPr/>
          <a:lstStyle/>
          <a:p>
            <a:r>
              <a:rPr lang="en-US" dirty="0"/>
              <a:t>OpenStax University Physics, Holography</a:t>
            </a:r>
            <a:r>
              <a:rPr lang="de-DE" dirty="0"/>
              <a:t>, 2016,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https://cnx.org/contents/dP0ocxV9@1.455:9XJTv1hr@2/Holography</a:t>
            </a:r>
            <a:r>
              <a:rPr lang="de-DE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0FA79C-432E-4DCA-A246-C3830EA0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7</a:t>
            </a:fld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00B085A-B6DA-48BD-81AC-E14B61C16306}"/>
              </a:ext>
            </a:extLst>
          </p:cNvPr>
          <p:cNvSpPr/>
          <p:nvPr/>
        </p:nvSpPr>
        <p:spPr>
          <a:xfrm rot="8856849">
            <a:off x="6367855" y="3026310"/>
            <a:ext cx="239836" cy="15416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CDD8E09-3FAF-484E-8DC9-DB06EE586F4D}"/>
              </a:ext>
            </a:extLst>
          </p:cNvPr>
          <p:cNvCxnSpPr>
            <a:cxnSpLocks/>
          </p:cNvCxnSpPr>
          <p:nvPr/>
        </p:nvCxnSpPr>
        <p:spPr>
          <a:xfrm>
            <a:off x="3214092" y="3774583"/>
            <a:ext cx="2252635" cy="0"/>
          </a:xfrm>
          <a:prstGeom prst="straightConnector1">
            <a:avLst/>
          </a:prstGeom>
          <a:ln w="63500">
            <a:solidFill>
              <a:schemeClr val="accent5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39B5F93E-6A57-4468-AFA2-F33158BBC75E}"/>
              </a:ext>
            </a:extLst>
          </p:cNvPr>
          <p:cNvSpPr txBox="1"/>
          <p:nvPr/>
        </p:nvSpPr>
        <p:spPr>
          <a:xfrm>
            <a:off x="1210569" y="3857013"/>
            <a:ext cx="199323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Referenzwelle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5C1E76-7E8B-4A56-AF19-D0C991525242}"/>
              </a:ext>
            </a:extLst>
          </p:cNvPr>
          <p:cNvSpPr/>
          <p:nvPr/>
        </p:nvSpPr>
        <p:spPr>
          <a:xfrm>
            <a:off x="4623467" y="2046775"/>
            <a:ext cx="179889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 err="1"/>
              <a:t>Photoplatte</a:t>
            </a:r>
            <a:r>
              <a:rPr lang="de-DE" sz="2400" dirty="0"/>
              <a:t>/</a:t>
            </a:r>
          </a:p>
          <a:p>
            <a:pPr>
              <a:lnSpc>
                <a:spcPct val="90000"/>
              </a:lnSpc>
            </a:pPr>
            <a:r>
              <a:rPr lang="de-DE" sz="2400" dirty="0" err="1"/>
              <a:t>Hologram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FA9B40D-43F7-4889-AFB5-F97BA1D95084}"/>
              </a:ext>
            </a:extLst>
          </p:cNvPr>
          <p:cNvCxnSpPr>
            <a:cxnSpLocks/>
          </p:cNvCxnSpPr>
          <p:nvPr/>
        </p:nvCxnSpPr>
        <p:spPr>
          <a:xfrm>
            <a:off x="6886500" y="3626821"/>
            <a:ext cx="3476771" cy="0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Katze">
            <a:extLst>
              <a:ext uri="{FF2B5EF4-FFF2-40B4-BE49-F238E27FC236}">
                <a16:creationId xmlns:a16="http://schemas.microsoft.com/office/drawing/2014/main" id="{3067EC2C-FD2A-45D9-944F-63DCF1A3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46749" y="4639295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7C1F6AC-97F8-4DBE-8DAC-C025FA3D42DF}"/>
              </a:ext>
            </a:extLst>
          </p:cNvPr>
          <p:cNvCxnSpPr>
            <a:cxnSpLocks/>
          </p:cNvCxnSpPr>
          <p:nvPr/>
        </p:nvCxnSpPr>
        <p:spPr>
          <a:xfrm>
            <a:off x="6886500" y="3745478"/>
            <a:ext cx="1460249" cy="96220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 descr="Katze">
            <a:extLst>
              <a:ext uri="{FF2B5EF4-FFF2-40B4-BE49-F238E27FC236}">
                <a16:creationId xmlns:a16="http://schemas.microsoft.com/office/drawing/2014/main" id="{5968907B-E1CC-42B9-9023-D2A0E544C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2633" y="4745262"/>
            <a:ext cx="1020763" cy="1020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AE9CB20-A05C-40CE-98C9-2C1F4A9591CB}"/>
              </a:ext>
            </a:extLst>
          </p:cNvPr>
          <p:cNvCxnSpPr>
            <a:cxnSpLocks/>
          </p:cNvCxnSpPr>
          <p:nvPr/>
        </p:nvCxnSpPr>
        <p:spPr>
          <a:xfrm flipV="1">
            <a:off x="4623467" y="3890198"/>
            <a:ext cx="1577208" cy="1029119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 descr="Grinsendes Gesicht ohne Füllung">
            <a:extLst>
              <a:ext uri="{FF2B5EF4-FFF2-40B4-BE49-F238E27FC236}">
                <a16:creationId xmlns:a16="http://schemas.microsoft.com/office/drawing/2014/main" id="{50F2E42E-8A0A-47EC-BF7C-557F72702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5688" y="1960389"/>
            <a:ext cx="894025" cy="894025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E702C63-8B82-4EB1-AF90-05ECE864F31A}"/>
              </a:ext>
            </a:extLst>
          </p:cNvPr>
          <p:cNvCxnSpPr>
            <a:cxnSpLocks/>
          </p:cNvCxnSpPr>
          <p:nvPr/>
        </p:nvCxnSpPr>
        <p:spPr>
          <a:xfrm flipV="1">
            <a:off x="6886500" y="2828295"/>
            <a:ext cx="1036583" cy="662103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8CC9E9F-6196-4DB4-87FD-1E28A29263AB}"/>
              </a:ext>
            </a:extLst>
          </p:cNvPr>
          <p:cNvSpPr txBox="1"/>
          <p:nvPr/>
        </p:nvSpPr>
        <p:spPr>
          <a:xfrm>
            <a:off x="4218524" y="5365603"/>
            <a:ext cx="145103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Virtuelles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6F18F70-9EAF-48B5-8002-057FFBB43EE0}"/>
              </a:ext>
            </a:extLst>
          </p:cNvPr>
          <p:cNvSpPr txBox="1"/>
          <p:nvPr/>
        </p:nvSpPr>
        <p:spPr>
          <a:xfrm>
            <a:off x="9190756" y="5301644"/>
            <a:ext cx="107792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Reales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Bild</a:t>
            </a:r>
            <a:endParaRPr lang="en-US" sz="24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12EA599-FD9E-4D9C-9145-E50C579113F0}"/>
              </a:ext>
            </a:extLst>
          </p:cNvPr>
          <p:cNvSpPr txBox="1"/>
          <p:nvPr/>
        </p:nvSpPr>
        <p:spPr>
          <a:xfrm>
            <a:off x="9976068" y="3755163"/>
            <a:ext cx="2069477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Transmittierte </a:t>
            </a:r>
          </a:p>
          <a:p>
            <a:pPr>
              <a:lnSpc>
                <a:spcPct val="90000"/>
              </a:lnSpc>
            </a:pPr>
            <a:r>
              <a:rPr lang="de-DE" sz="2400" dirty="0"/>
              <a:t>Anteil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5730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BE431-EF0E-4860-B20D-45FEAB36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– präzise Beschreibung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EB0E8B-106F-4D56-9321-C9484D3E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 Springer Verlag. 2013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0D2451-F08A-4553-8CFB-E8E70E70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DFE6EF-73E0-48EC-B76B-1605A3D8744D}"/>
              </a:ext>
            </a:extLst>
          </p:cNvPr>
          <p:cNvSpPr txBox="1"/>
          <p:nvPr/>
        </p:nvSpPr>
        <p:spPr>
          <a:xfrm>
            <a:off x="1522413" y="1988840"/>
            <a:ext cx="227491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Hologram-Welle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/>
              <p:nvPr/>
            </p:nvSpPr>
            <p:spPr>
              <a:xfrm>
                <a:off x="2782044" y="2686132"/>
                <a:ext cx="6479979" cy="511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de-DE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DE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2400" b="0" i="0" smtClean="0"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e-DE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24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44" y="2686132"/>
                <a:ext cx="6479979" cy="5112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773BB893-8BA6-4D14-A66B-2347F2E28690}"/>
              </a:ext>
            </a:extLst>
          </p:cNvPr>
          <p:cNvSpPr txBox="1"/>
          <p:nvPr/>
        </p:nvSpPr>
        <p:spPr>
          <a:xfrm>
            <a:off x="1629916" y="3638326"/>
            <a:ext cx="381835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de-DE" sz="2400" dirty="0"/>
              <a:t>Transmission des Holograms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426BBC-1804-49E8-A1D4-D8300C4467BD}"/>
                  </a:ext>
                </a:extLst>
              </p:cNvPr>
              <p:cNvSpPr txBox="1"/>
              <p:nvPr/>
            </p:nvSpPr>
            <p:spPr>
              <a:xfrm>
                <a:off x="4519859" y="4286572"/>
                <a:ext cx="3145861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426BBC-1804-49E8-A1D4-D8300C446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59" y="4286572"/>
                <a:ext cx="3145861" cy="332399"/>
              </a:xfrm>
              <a:prstGeom prst="rect">
                <a:avLst/>
              </a:prstGeom>
              <a:blipFill>
                <a:blip r:embed="rId3"/>
                <a:stretch>
                  <a:fillRect l="-1934" t="-36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ABAE23-515C-414D-818D-1D93543A7587}"/>
                  </a:ext>
                </a:extLst>
              </p:cNvPr>
              <p:cNvSpPr txBox="1"/>
              <p:nvPr/>
            </p:nvSpPr>
            <p:spPr>
              <a:xfrm>
                <a:off x="2782044" y="4832707"/>
                <a:ext cx="6423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en-US" sz="2000" dirty="0" err="1"/>
                  <a:t>anfängliche</a:t>
                </a:r>
                <a:r>
                  <a:rPr lang="en-US" sz="2000" dirty="0"/>
                  <a:t> Transmission,   	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- </a:t>
                </a:r>
                <a:r>
                  <a:rPr lang="en-US" sz="2000" dirty="0" err="1"/>
                  <a:t>Schärzungskoeffizient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3ABAE23-515C-414D-818D-1D93543A7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44" y="4832707"/>
                <a:ext cx="6423618" cy="276999"/>
              </a:xfrm>
              <a:prstGeom prst="rect">
                <a:avLst/>
              </a:prstGeom>
              <a:blipFill>
                <a:blip r:embed="rId4"/>
                <a:stretch>
                  <a:fillRect l="-1233" t="-40000" r="-1708" b="-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5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BE431-EF0E-4860-B20D-45FEAB36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Rekonstruktion – präzise Beschreibung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EB0E8B-106F-4D56-9321-C9484D3EC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414" y="6400801"/>
            <a:ext cx="6324599" cy="276226"/>
          </a:xfrm>
        </p:spPr>
        <p:txBody>
          <a:bodyPr/>
          <a:lstStyle/>
          <a:p>
            <a:r>
              <a:rPr lang="de-DE" dirty="0"/>
              <a:t>G. Ackermann &amp; J. Eichler, </a:t>
            </a:r>
            <a:r>
              <a:rPr lang="de-DE" dirty="0" err="1"/>
              <a:t>Holography</a:t>
            </a:r>
            <a:r>
              <a:rPr lang="de-DE" dirty="0"/>
              <a:t> Wiley, 2007;  </a:t>
            </a:r>
          </a:p>
          <a:p>
            <a:r>
              <a:rPr lang="de-DE" dirty="0"/>
              <a:t>W. </a:t>
            </a:r>
            <a:r>
              <a:rPr lang="de-DE" dirty="0" err="1"/>
              <a:t>Demtröder</a:t>
            </a:r>
            <a:r>
              <a:rPr lang="de-DE" dirty="0"/>
              <a:t>, Experimentalphysik 2,Springer Verlag. 2013</a:t>
            </a:r>
          </a:p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0D2451-F08A-4553-8CFB-E8E70E70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de-DE" smtClean="0"/>
              <a:t>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/>
              <p:nvPr/>
            </p:nvSpPr>
            <p:spPr>
              <a:xfrm>
                <a:off x="379513" y="2744240"/>
                <a:ext cx="11809312" cy="8290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de-DE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de-DE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sSub>
                        <m:sSubPr>
                          <m:ctrlP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de-DE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D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  <m:sup>
                          <m:r>
                            <a:rPr lang="de-DE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F379FBC-049B-4BBE-8657-46ABEE246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3" y="2744240"/>
                <a:ext cx="11809312" cy="829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47EA9A13-779C-4E7E-86EA-AB53D4CA7A78}"/>
              </a:ext>
            </a:extLst>
          </p:cNvPr>
          <p:cNvSpPr txBox="1"/>
          <p:nvPr/>
        </p:nvSpPr>
        <p:spPr>
          <a:xfrm>
            <a:off x="2676150" y="4005064"/>
            <a:ext cx="200856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1"/>
                </a:solidFill>
              </a:rPr>
              <a:t>Transmittierte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1"/>
                </a:solidFill>
              </a:rPr>
              <a:t> Anteil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7984024-930B-4170-A096-4E1A8C8760C2}"/>
              </a:ext>
            </a:extLst>
          </p:cNvPr>
          <p:cNvSpPr txBox="1"/>
          <p:nvPr/>
        </p:nvSpPr>
        <p:spPr>
          <a:xfrm>
            <a:off x="5230316" y="4005064"/>
            <a:ext cx="281038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1. Beugungsordnung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2"/>
                </a:solidFill>
              </a:rPr>
              <a:t>(virtuelles Bild)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441B94-01B1-40D4-9A05-A8E36E3F8ED2}"/>
              </a:ext>
            </a:extLst>
          </p:cNvPr>
          <p:cNvSpPr txBox="1"/>
          <p:nvPr/>
        </p:nvSpPr>
        <p:spPr>
          <a:xfrm>
            <a:off x="8582394" y="4005064"/>
            <a:ext cx="291297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3"/>
                </a:solidFill>
              </a:rPr>
              <a:t>-1. Beugungsordnung</a:t>
            </a:r>
          </a:p>
          <a:p>
            <a:pPr algn="ctr">
              <a:lnSpc>
                <a:spcPct val="90000"/>
              </a:lnSpc>
            </a:pPr>
            <a:r>
              <a:rPr lang="de-DE" sz="2400" dirty="0">
                <a:solidFill>
                  <a:schemeClr val="accent3"/>
                </a:solidFill>
              </a:rPr>
              <a:t>(reelles Bild)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5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ultafel 16 :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98_TF02804846_TF02804846.potx" id="{A1BCFA52-A5ED-469D-931C-7C45EC0BE61D}" vid="{BA3DB86D-D58D-46D5-9BC1-C1757BE1A90F}"/>
    </a:ext>
  </a:extLst>
</a:theme>
</file>

<file path=ppt/theme/theme2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Schultafel-Bildungspräsentation (Breitbild)</Template>
  <TotalTime>0</TotalTime>
  <Words>1178</Words>
  <Application>Microsoft Office PowerPoint</Application>
  <PresentationFormat>Benutzerdefiniert</PresentationFormat>
  <Paragraphs>227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Chiller</vt:lpstr>
      <vt:lpstr>Consolas</vt:lpstr>
      <vt:lpstr>Corbel</vt:lpstr>
      <vt:lpstr>Schultafel 16 : 9</vt:lpstr>
      <vt:lpstr>Holografie</vt:lpstr>
      <vt:lpstr>Agenda</vt:lpstr>
      <vt:lpstr>Wieso Holografie? - Motivation</vt:lpstr>
      <vt:lpstr>Schritte zu einem Hologram</vt:lpstr>
      <vt:lpstr>Wie funktioniert Holografie? - Aufnahme</vt:lpstr>
      <vt:lpstr>Wie funktioniert Holografie? - Aufnahme</vt:lpstr>
      <vt:lpstr>Wie funktioniert Holografie? - Rekonstruktion</vt:lpstr>
      <vt:lpstr>Rekonstruktion – präzise Beschreibung</vt:lpstr>
      <vt:lpstr>Rekonstruktion – präzise Beschreibung</vt:lpstr>
      <vt:lpstr>Wie schaut ein Holograms aus?</vt:lpstr>
      <vt:lpstr>Weißlichtholografie</vt:lpstr>
      <vt:lpstr>Weißlichtholografie</vt:lpstr>
      <vt:lpstr>Holograme im Altag</vt:lpstr>
      <vt:lpstr>Zusammenfassung – Warum Holografie?</vt:lpstr>
      <vt:lpstr>Digitale Holografie</vt:lpstr>
      <vt:lpstr>Digitale Holografie</vt:lpstr>
      <vt:lpstr>Analog vs. Digital </vt:lpstr>
      <vt:lpstr>Digital Holografie - Prozessierung</vt:lpstr>
      <vt:lpstr>Beispiel vol.1</vt:lpstr>
      <vt:lpstr>Beispiel vol.2</vt:lpstr>
      <vt:lpstr>Rekonstruktion - Spatial Light Modulator</vt:lpstr>
      <vt:lpstr>Zusammenfassung – Digitale Holografie</vt:lpstr>
      <vt:lpstr>Holografische Interferometrie</vt:lpstr>
      <vt:lpstr>Digitale holografische Interferometrie (DHI)</vt:lpstr>
      <vt:lpstr>DHI Beispiel - Holograme</vt:lpstr>
      <vt:lpstr>DHI Beispiel – Phasen-Rekonstruktion</vt:lpstr>
      <vt:lpstr>DHI - Phasendifferenz</vt:lpstr>
      <vt:lpstr>Vielen Dank für die Aufmerksamkeit.</vt:lpstr>
      <vt:lpstr>Mirascope</vt:lpstr>
      <vt:lpstr>PowerPoint-Präsentation</vt:lpstr>
      <vt:lpstr>Appendix</vt:lpstr>
      <vt:lpstr>Phase Unwrapping</vt:lpstr>
      <vt:lpstr>CCD/CMOS Sensoren</vt:lpstr>
      <vt:lpstr>Spatial Light Modulator (SLM)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Holografie</dc:title>
  <dc:creator>Steven Becker</dc:creator>
  <cp:lastModifiedBy>Steven Becker</cp:lastModifiedBy>
  <cp:revision>69</cp:revision>
  <dcterms:created xsi:type="dcterms:W3CDTF">2019-04-13T14:06:35Z</dcterms:created>
  <dcterms:modified xsi:type="dcterms:W3CDTF">2019-04-20T12:27:39Z</dcterms:modified>
</cp:coreProperties>
</file>